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4" r:id="rId3"/>
    <p:sldId id="269" r:id="rId4"/>
    <p:sldId id="270" r:id="rId5"/>
    <p:sldId id="271" r:id="rId6"/>
    <p:sldId id="272" r:id="rId7"/>
    <p:sldId id="268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7" r:id="rId19"/>
  </p:sldIdLst>
  <p:sldSz cx="9144000" cy="6858000" type="screen4x3"/>
  <p:notesSz cx="6858000" cy="9144000"/>
  <p:embeddedFontLst>
    <p:embeddedFont>
      <p:font typeface="Twinkl" pitchFamily="2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AA"/>
    <a:srgbClr val="AFDEF9"/>
    <a:srgbClr val="7868AC"/>
    <a:srgbClr val="643C90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32" y="108"/>
      </p:cViewPr>
      <p:guideLst>
        <p:guide orient="horz" pos="2137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summer-eyfs-white-rose-maths-supporting-resources/numerical-patterns-summer-eyfs-white-rose-maths-supporting-resources/odds-and-evens-numerical-patterns-summer-eyfs-white-rose-maths-supporting-resourceshttps:/www.twinkl.co.uk/resources/summer-eyfs-white-rose-maths-supporting-resources/numerical-patterns-summer-eyfs-white-rose-maths-supporting-resources/odds-and-evens-numerical-patterns-summer-eyfs-white-rose-maths-supporting-resource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summer-eyfs-white-rose-maths-supporting-resources/numerical-patterns-summer-eyfs-white-rose-maths-supporting-resources/odds-and-evens-numerical-patterns-summer-eyfs-white-rose-maths-supporting-resource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32.tiff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2.png"/><Relationship Id="rId7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2.png"/><Relationship Id="rId7" Type="http://schemas.openxmlformats.org/officeDocument/2006/relationships/image" Target="../media/image4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26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1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27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6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3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78.png"/><Relationship Id="rId18" Type="http://schemas.openxmlformats.org/officeDocument/2006/relationships/image" Target="../media/image80.png"/><Relationship Id="rId26" Type="http://schemas.openxmlformats.org/officeDocument/2006/relationships/image" Target="../media/image30.png"/><Relationship Id="rId3" Type="http://schemas.openxmlformats.org/officeDocument/2006/relationships/image" Target="../media/image72.png"/><Relationship Id="rId21" Type="http://schemas.openxmlformats.org/officeDocument/2006/relationships/image" Target="../media/image83.png"/><Relationship Id="rId7" Type="http://schemas.openxmlformats.org/officeDocument/2006/relationships/image" Target="../media/image20.png"/><Relationship Id="rId12" Type="http://schemas.openxmlformats.org/officeDocument/2006/relationships/image" Target="../media/image41.png"/><Relationship Id="rId17" Type="http://schemas.openxmlformats.org/officeDocument/2006/relationships/image" Target="../media/image32.tiff"/><Relationship Id="rId25" Type="http://schemas.openxmlformats.org/officeDocument/2006/relationships/image" Target="../media/image87.png"/><Relationship Id="rId2" Type="http://schemas.openxmlformats.org/officeDocument/2006/relationships/image" Target="../media/image71.png"/><Relationship Id="rId16" Type="http://schemas.openxmlformats.org/officeDocument/2006/relationships/image" Target="../media/image31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11" Type="http://schemas.openxmlformats.org/officeDocument/2006/relationships/image" Target="../media/image77.png"/><Relationship Id="rId24" Type="http://schemas.openxmlformats.org/officeDocument/2006/relationships/image" Target="../media/image86.png"/><Relationship Id="rId5" Type="http://schemas.openxmlformats.org/officeDocument/2006/relationships/image" Target="../media/image74.png"/><Relationship Id="rId15" Type="http://schemas.openxmlformats.org/officeDocument/2006/relationships/image" Target="../media/image44.png"/><Relationship Id="rId23" Type="http://schemas.openxmlformats.org/officeDocument/2006/relationships/image" Target="../media/image85.png"/><Relationship Id="rId10" Type="http://schemas.openxmlformats.org/officeDocument/2006/relationships/image" Target="../media/image76.png"/><Relationship Id="rId19" Type="http://schemas.openxmlformats.org/officeDocument/2006/relationships/image" Target="../media/image81.png"/><Relationship Id="rId4" Type="http://schemas.openxmlformats.org/officeDocument/2006/relationships/image" Target="../media/image73.png"/><Relationship Id="rId9" Type="http://schemas.openxmlformats.org/officeDocument/2006/relationships/image" Target="../media/image39.png"/><Relationship Id="rId14" Type="http://schemas.openxmlformats.org/officeDocument/2006/relationships/image" Target="../media/image79.png"/><Relationship Id="rId22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</a:t>
            </a:r>
            <a:r>
              <a:rPr lang="en-GB" sz="2800" dirty="0" err="1"/>
              <a:t>Eshal</a:t>
            </a:r>
            <a:r>
              <a:rPr lang="en-GB" sz="2800" dirty="0"/>
              <a:t> Even in her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9"/>
          <a:stretch/>
        </p:blipFill>
        <p:spPr>
          <a:xfrm flipH="1">
            <a:off x="5067934" y="3936649"/>
            <a:ext cx="3692892" cy="2921351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</a:t>
            </a:r>
            <a:r>
              <a:rPr lang="en-GB" dirty="0" err="1"/>
              <a:t>Eshal</a:t>
            </a:r>
            <a:r>
              <a:rPr lang="en-GB" dirty="0"/>
              <a:t> Even only buys items that have an even number!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work out which item I need to put in my bag?</a:t>
            </a:r>
          </a:p>
        </p:txBody>
      </p:sp>
      <p:grpSp>
        <p:nvGrpSpPr>
          <p:cNvPr id="11" name="Crayons">
            <a:extLst>
              <a:ext uri="{FF2B5EF4-FFF2-40B4-BE49-F238E27FC236}">
                <a16:creationId xmlns:a16="http://schemas.microsoft.com/office/drawing/2014/main" id="{C6102269-D9FF-4CDD-BE67-B75DD32131E1}"/>
              </a:ext>
            </a:extLst>
          </p:cNvPr>
          <p:cNvGrpSpPr/>
          <p:nvPr/>
        </p:nvGrpSpPr>
        <p:grpSpPr>
          <a:xfrm rot="5814259">
            <a:off x="2050025" y="1808166"/>
            <a:ext cx="1135401" cy="1615763"/>
            <a:chOff x="369291" y="1350481"/>
            <a:chExt cx="1076983" cy="15326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64F882E-199D-4F1C-B973-1B9B2BA1E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291" y="1350481"/>
              <a:ext cx="1006836" cy="3406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050679-D146-4085-8296-452EA56AF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73" y="1590523"/>
              <a:ext cx="1006836" cy="3406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D50EAA-8546-4F6D-8F0A-6DE071F29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55" y="1828065"/>
              <a:ext cx="1006836" cy="34067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34D5CE8-2C6F-44C2-AB56-DECB4130F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37" y="2068107"/>
              <a:ext cx="1006836" cy="34067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E64FD3F-A0DC-4108-94C9-97FBA8413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56" y="2302395"/>
              <a:ext cx="1006836" cy="3406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242AAE3-99F7-40E6-8E41-264892A01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38" y="2542437"/>
              <a:ext cx="1006836" cy="340675"/>
            </a:xfrm>
            <a:prstGeom prst="rect">
              <a:avLst/>
            </a:prstGeom>
          </p:spPr>
        </p:pic>
      </p:grpSp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Yes! I bought this because it has </a:t>
            </a:r>
            <a:r>
              <a:rPr lang="en-GB" b="1" dirty="0">
                <a:solidFill>
                  <a:schemeClr val="tx1"/>
                </a:solidFill>
              </a:rPr>
              <a:t>6</a:t>
            </a:r>
            <a:r>
              <a:rPr lang="en-GB" dirty="0">
                <a:solidFill>
                  <a:schemeClr val="tx1"/>
                </a:solidFill>
              </a:rPr>
              <a:t> crayons. </a:t>
            </a:r>
            <a:r>
              <a:rPr lang="en-GB" b="1" dirty="0">
                <a:solidFill>
                  <a:schemeClr val="tx1"/>
                </a:solidFill>
              </a:rPr>
              <a:t>6 is an even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pic>
        <p:nvPicPr>
          <p:cNvPr id="13" name="Rose">
            <a:extLst>
              <a:ext uri="{FF2B5EF4-FFF2-40B4-BE49-F238E27FC236}">
                <a16:creationId xmlns:a16="http://schemas.microsoft.com/office/drawing/2014/main" id="{F5E534BB-FF0B-42D1-B202-5E1CA56625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277" y="2056085"/>
            <a:ext cx="762657" cy="1202715"/>
          </a:xfrm>
          <a:prstGeom prst="rect">
            <a:avLst/>
          </a:prstGeom>
        </p:spPr>
      </p:pic>
      <p:grpSp>
        <p:nvGrpSpPr>
          <p:cNvPr id="27" name="Lollies">
            <a:extLst>
              <a:ext uri="{FF2B5EF4-FFF2-40B4-BE49-F238E27FC236}">
                <a16:creationId xmlns:a16="http://schemas.microsoft.com/office/drawing/2014/main" id="{FCC3E208-2385-4E90-AECE-6CE1F31C784A}"/>
              </a:ext>
            </a:extLst>
          </p:cNvPr>
          <p:cNvGrpSpPr/>
          <p:nvPr/>
        </p:nvGrpSpPr>
        <p:grpSpPr>
          <a:xfrm>
            <a:off x="6034426" y="2074938"/>
            <a:ext cx="1232770" cy="1213063"/>
            <a:chOff x="6811176" y="2041683"/>
            <a:chExt cx="1089756" cy="107233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AE9949-DDD9-4100-A196-B035605C5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176" y="2048843"/>
              <a:ext cx="317568" cy="10651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DAE54F2-A769-467F-BFAA-D47A347A9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156" y="2041683"/>
              <a:ext cx="317568" cy="106517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8C4B26E-0D84-451A-BFB4-B7C2A3273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364" y="2048843"/>
              <a:ext cx="317568" cy="1065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78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1 -0.00741 L -0.02291 -0.00741 L -0.03402 -0.00579 C -0.03802 -0.00532 -0.04218 -0.00509 -0.04618 -0.00417 C -0.04774 -0.00393 -0.0493 -0.00324 -0.05104 -0.00254 C -0.05989 -1.48148E-6 -0.05416 -0.00231 -0.06076 0.0007 C -0.06666 0.00857 -0.0592 -0.00116 -0.06684 0.00718 C -0.0677 0.0081 -0.06822 0.00949 -0.06927 0.01042 C -0.07031 0.01134 -0.0717 0.01134 -0.07291 0.01204 C -0.07447 0.01528 -0.07569 0.01898 -0.07777 0.02176 C -0.07864 0.02292 -0.07951 0.02384 -0.0802 0.025 C -0.08107 0.02639 -0.08177 0.02824 -0.08263 0.02986 C -0.08333 0.03102 -0.08437 0.03195 -0.08506 0.0331 C -0.09131 0.04329 -0.08402 0.03333 -0.08993 0.04121 C -0.09045 0.04283 -0.09062 0.04468 -0.09114 0.04607 C -0.09253 0.04954 -0.096 0.05579 -0.096 0.05579 C -0.09756 0.06204 -0.09878 0.06597 -0.09965 0.07199 C -0.10104 0.08102 -0.10156 0.08866 -0.10208 0.09815 C -0.1026 0.10625 -0.10295 0.11435 -0.10329 0.12246 C -0.10295 0.1338 -0.10208 0.14514 -0.10208 0.15671 C -0.10208 0.1588 -0.10312 0.16088 -0.10329 0.1632 C -0.10451 0.17037 -0.10451 0.17408 -0.10572 0.18102 C -0.10607 0.18264 -0.10659 0.18426 -0.10694 0.18588 C -0.10642 0.19722 -0.10607 0.20996 -0.10451 0.22153 C -0.10416 0.2257 -0.10312 0.22917 -0.10208 0.2331 C -0.10277 0.24259 -0.1026 0.25278 -0.10451 0.26227 C -0.1052 0.26551 -0.10694 0.27199 -0.10694 0.27199 C -0.10625 0.27523 -0.10503 0.27824 -0.10451 0.28171 C -0.10329 0.29445 -0.10312 0.29491 -0.10208 0.30926 C -0.10208 0.31042 -0.10208 0.31158 -0.10208 0.31273 " pathEditMode="relative" ptsTypes="AAAAAAAAAAAAAAAAAAAAAAAAAAAA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Osman Odd in his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530"/>
          <a:stretch/>
        </p:blipFill>
        <p:spPr>
          <a:xfrm flipH="1">
            <a:off x="4990743" y="3995160"/>
            <a:ext cx="3495230" cy="2862840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Osman Odd only buys items that have an odd number!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think I need to put the lollipops in my bag? Am I right?</a:t>
            </a:r>
          </a:p>
        </p:txBody>
      </p:sp>
      <p:pic>
        <p:nvPicPr>
          <p:cNvPr id="10" name="Building Bricks">
            <a:extLst>
              <a:ext uri="{FF2B5EF4-FFF2-40B4-BE49-F238E27FC236}">
                <a16:creationId xmlns:a16="http://schemas.microsoft.com/office/drawing/2014/main" id="{FAA5E081-92A6-4453-AC52-1D38CFDD3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11" y="2115269"/>
            <a:ext cx="1435534" cy="1173438"/>
          </a:xfrm>
          <a:prstGeom prst="rect">
            <a:avLst/>
          </a:prstGeom>
        </p:spPr>
      </p:pic>
      <p:grpSp>
        <p:nvGrpSpPr>
          <p:cNvPr id="11" name="Lollipops">
            <a:extLst>
              <a:ext uri="{FF2B5EF4-FFF2-40B4-BE49-F238E27FC236}">
                <a16:creationId xmlns:a16="http://schemas.microsoft.com/office/drawing/2014/main" id="{6B92AA23-40C7-46E8-AA67-B1D86E38CC83}"/>
              </a:ext>
            </a:extLst>
          </p:cNvPr>
          <p:cNvGrpSpPr/>
          <p:nvPr/>
        </p:nvGrpSpPr>
        <p:grpSpPr>
          <a:xfrm>
            <a:off x="3963856" y="2018296"/>
            <a:ext cx="1083458" cy="1384072"/>
            <a:chOff x="3963856" y="2018296"/>
            <a:chExt cx="1083458" cy="13840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83DF63-BE1F-4BD3-BE64-DF5C536EE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856" y="2022841"/>
              <a:ext cx="506345" cy="137952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E3BA1B0-9D2E-4672-9340-EBDF56657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969" y="2018296"/>
              <a:ext cx="506345" cy="1379527"/>
            </a:xfrm>
            <a:prstGeom prst="rect">
              <a:avLst/>
            </a:prstGeom>
          </p:spPr>
        </p:pic>
      </p:grpSp>
      <p:pic>
        <p:nvPicPr>
          <p:cNvPr id="3" name="Cars">
            <a:extLst>
              <a:ext uri="{FF2B5EF4-FFF2-40B4-BE49-F238E27FC236}">
                <a16:creationId xmlns:a16="http://schemas.microsoft.com/office/drawing/2014/main" id="{AB1BAE7F-133D-4622-8EE2-048389C0F3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39" y="2191015"/>
            <a:ext cx="2117568" cy="1198182"/>
          </a:xfrm>
          <a:prstGeom prst="rect">
            <a:avLst/>
          </a:prstGeom>
        </p:spPr>
      </p:pic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are right! I bought this because it has </a:t>
            </a:r>
            <a:r>
              <a:rPr lang="en-GB" b="1" dirty="0">
                <a:solidFill>
                  <a:schemeClr val="tx1"/>
                </a:solidFill>
              </a:rPr>
              <a:t>7</a:t>
            </a:r>
            <a:r>
              <a:rPr lang="en-GB" dirty="0">
                <a:solidFill>
                  <a:schemeClr val="tx1"/>
                </a:solidFill>
              </a:rPr>
              <a:t> cars. </a:t>
            </a:r>
            <a:r>
              <a:rPr lang="en-GB" b="1" dirty="0">
                <a:solidFill>
                  <a:schemeClr val="tx1"/>
                </a:solidFill>
              </a:rPr>
              <a:t>7 is an odd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31767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2152 L -0.01215 -0.02152 L -0.02448 -0.02477 C -0.02604 -0.02523 -0.0276 -0.02615 -0.02934 -0.02639 C -0.03698 -0.02731 -0.04479 -0.02731 -0.05243 -0.02801 C -0.06059 -0.02893 -0.07691 -0.03125 -0.07691 -0.03125 C -0.11163 -0.04051 -0.06823 -0.0294 -0.1 -0.03611 C -0.10416 -0.03703 -0.10816 -0.03842 -0.11232 -0.03935 C -0.11475 -0.03981 -0.11718 -0.04027 -0.11961 -0.04097 C -0.12864 -0.04375 -0.1158 -0.04259 -0.13177 -0.04421 C -0.13993 -0.04514 -0.14809 -0.04537 -0.15625 -0.04583 C -0.16024 -0.04652 -0.16423 -0.04699 -0.1684 -0.04745 C -0.17482 -0.04815 -0.18142 -0.04838 -0.18784 -0.04907 C -0.18958 -0.0493 -0.19114 -0.05069 -0.19271 -0.05069 C -0.22656 -0.05185 -0.26024 -0.05185 -0.29392 -0.05231 C -0.30746 -0.05833 -0.29722 -0.05463 -0.3184 -0.05717 C -0.3217 -0.05764 -0.32482 -0.05856 -0.32812 -0.05879 C -0.33541 -0.05972 -0.34271 -0.05995 -0.35017 -0.06041 L -0.36961 -0.06203 L -0.40503 -0.05879 C -0.41475 -0.05787 -0.41128 -0.0574 -0.41961 -0.05555 C -0.42291 -0.05509 -0.42621 -0.05463 -0.42934 -0.05393 C -0.43142 -0.0537 -0.4335 -0.05277 -0.43541 -0.05231 C -0.44114 -0.05115 -0.44687 -0.05 -0.4526 -0.04907 C -0.4559 -0.04861 -0.45902 -0.04815 -0.46232 -0.04745 C -0.47569 -0.04467 -0.45468 -0.04629 -0.47934 -0.04259 L -0.49045 -0.04097 C -0.49236 -0.03981 -0.49444 -0.03865 -0.49652 -0.03773 C -0.50972 -0.0324 -0.50208 -0.03634 -0.51232 -0.03287 C -0.5243 -0.02893 -0.50312 -0.03402 -0.52326 -0.02963 C -0.52534 -0.02847 -0.52725 -0.02731 -0.52934 -0.02639 C -0.54253 -0.02106 -0.53507 -0.025 -0.54531 -0.02152 C -0.54652 -0.02106 -0.54774 -0.02014 -0.54896 -0.0199 C -0.55746 -0.01736 -0.55416 -0.01944 -0.56111 -0.01666 C -0.56111 -0.01666 -0.57031 -0.0125 -0.57205 -0.0118 L -0.57569 -0.01018 L -0.57934 -0.00856 C -0.58993 0.00093 -0.57656 -0.01041 -0.5868 -0.0037 C -0.59618 0.00278 -0.58489 -0.00277 -0.59409 0.00116 C -0.60364 0.01389 -0.58819 -0.00694 -0.59896 0.00949 C -0.60086 0.01227 -0.60503 0.0176 -0.60503 0.0176 C -0.60538 0.01968 -0.60555 0.02199 -0.60625 0.02408 C -0.60677 0.02547 -0.60798 0.02616 -0.60868 0.02732 C -0.60955 0.02894 -0.61024 0.03056 -0.61111 0.03218 C -0.61441 0.04931 -0.60989 0.02917 -0.61475 0.04352 C -0.61771 0.05209 -0.61666 0.05209 -0.6184 0.05973 C -0.61961 0.06482 -0.62083 0.06968 -0.62205 0.07454 L -0.62569 0.08912 L -0.62691 0.09398 L -0.62812 0.09885 C -0.62777 0.10371 -0.6276 0.10857 -0.62691 0.11343 C -0.62673 0.11528 -0.62604 0.11667 -0.62569 0.11829 C -0.62482 0.12269 -0.62448 0.12709 -0.62326 0.13148 L -0.61961 0.14607 C -0.62014 0.15093 -0.62031 0.15579 -0.62083 0.16065 C -0.62118 0.16227 -0.62187 0.16389 -0.62205 0.16551 C -0.62257 0.16829 -0.62291 0.17107 -0.62326 0.17361 C -0.62361 0.17593 -0.62413 0.17801 -0.62448 0.1801 C -0.62413 0.1882 -0.62396 0.19653 -0.62326 0.20463 C -0.62274 0.21204 -0.62014 0.2206 -0.6184 0.22732 L -0.61597 0.23704 L -0.61354 0.24352 C -0.61319 0.2463 -0.61284 0.24908 -0.61232 0.25162 C -0.61163 0.2551 -0.60937 0.26227 -0.60868 0.26482 C -0.60711 0.27778 -0.60833 0.2713 -0.60503 0.28426 L -0.60503 0.28426 C -0.6033 0.29607 -0.60416 0.28959 -0.6026 0.30371 L -0.60382 0.31852 " pathEditMode="relative" ptsTypes="AAAA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</a:t>
            </a:r>
            <a:r>
              <a:rPr lang="en-GB" sz="2800" dirty="0" err="1"/>
              <a:t>Eshal</a:t>
            </a:r>
            <a:r>
              <a:rPr lang="en-GB" sz="2800" dirty="0"/>
              <a:t> Even in her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9"/>
          <a:stretch/>
        </p:blipFill>
        <p:spPr>
          <a:xfrm flipH="1">
            <a:off x="5067934" y="3936649"/>
            <a:ext cx="3692892" cy="2921351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</a:t>
            </a:r>
            <a:r>
              <a:rPr lang="en-GB" dirty="0" err="1"/>
              <a:t>Eshal</a:t>
            </a:r>
            <a:r>
              <a:rPr lang="en-GB" dirty="0"/>
              <a:t> Even only buys items that have an even number!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think I need to put the presents in my bag? Am I right?</a:t>
            </a:r>
          </a:p>
        </p:txBody>
      </p:sp>
      <p:pic>
        <p:nvPicPr>
          <p:cNvPr id="9" name="Books">
            <a:extLst>
              <a:ext uri="{FF2B5EF4-FFF2-40B4-BE49-F238E27FC236}">
                <a16:creationId xmlns:a16="http://schemas.microsoft.com/office/drawing/2014/main" id="{FDE7800E-BB76-4AD9-A730-9A6AE11CF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04" y="2109351"/>
            <a:ext cx="1151590" cy="1074605"/>
          </a:xfrm>
          <a:prstGeom prst="rect">
            <a:avLst/>
          </a:prstGeom>
        </p:spPr>
      </p:pic>
      <p:grpSp>
        <p:nvGrpSpPr>
          <p:cNvPr id="35" name="Presents">
            <a:extLst>
              <a:ext uri="{FF2B5EF4-FFF2-40B4-BE49-F238E27FC236}">
                <a16:creationId xmlns:a16="http://schemas.microsoft.com/office/drawing/2014/main" id="{0DA38372-A01A-44EB-B923-23C20B680F7D}"/>
              </a:ext>
            </a:extLst>
          </p:cNvPr>
          <p:cNvGrpSpPr/>
          <p:nvPr/>
        </p:nvGrpSpPr>
        <p:grpSpPr>
          <a:xfrm>
            <a:off x="3694878" y="2090513"/>
            <a:ext cx="1731730" cy="1129271"/>
            <a:chOff x="3180497" y="2238501"/>
            <a:chExt cx="1881366" cy="122684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D0926E-6D63-42BC-8D02-C9D257237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497" y="2314088"/>
              <a:ext cx="1049781" cy="7886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0A7F16-5299-431F-BD1C-46D43657E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374" y="2238501"/>
              <a:ext cx="764469" cy="78860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832D6BA-754B-4ADD-ADAF-151ED4E47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377" y="2685519"/>
              <a:ext cx="1051469" cy="77983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4883002-0F39-43F4-9E06-B92767E60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272" y="2486024"/>
              <a:ext cx="575591" cy="918345"/>
            </a:xfrm>
            <a:prstGeom prst="rect">
              <a:avLst/>
            </a:prstGeom>
          </p:spPr>
        </p:pic>
      </p:grpSp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Yes! I bought this because it has </a:t>
            </a:r>
            <a:r>
              <a:rPr lang="en-GB" b="1" dirty="0">
                <a:solidFill>
                  <a:schemeClr val="tx1"/>
                </a:solidFill>
              </a:rPr>
              <a:t>4</a:t>
            </a:r>
            <a:r>
              <a:rPr lang="en-GB" dirty="0">
                <a:solidFill>
                  <a:schemeClr val="tx1"/>
                </a:solidFill>
              </a:rPr>
              <a:t> presents. </a:t>
            </a:r>
            <a:r>
              <a:rPr lang="en-GB" b="1" dirty="0">
                <a:solidFill>
                  <a:schemeClr val="tx1"/>
                </a:solidFill>
              </a:rPr>
              <a:t>4 is an even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pic>
        <p:nvPicPr>
          <p:cNvPr id="3" name="Balloons">
            <a:extLst>
              <a:ext uri="{FF2B5EF4-FFF2-40B4-BE49-F238E27FC236}">
                <a16:creationId xmlns:a16="http://schemas.microsoft.com/office/drawing/2014/main" id="{F2311DC3-91E5-4297-8E9D-E3FC7FFE72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70" y="1996647"/>
            <a:ext cx="845098" cy="160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834 L -0.00226 -0.00834 C -0.00608 -0.0088 -0.00972 -0.00926 -0.01337 -0.00996 C -0.01545 -0.01042 -0.01736 -0.01111 -0.01944 -0.01158 C -0.02187 -0.01227 -0.0243 -0.0125 -0.02673 -0.0132 C -0.03472 -0.01528 -0.02882 -0.01482 -0.03889 -0.01644 C -0.0434 -0.01713 -0.04792 -0.0176 -0.05226 -0.01806 C -0.05989 -0.02153 -0.05226 -0.01829 -0.06458 -0.0213 C -0.06614 -0.02176 -0.06771 -0.02269 -0.06944 -0.02292 C -0.07257 -0.02361 -0.07587 -0.02385 -0.07917 -0.02454 C -0.0809 -0.025 -0.08246 -0.02593 -0.08403 -0.02616 C -0.0868 -0.02685 -0.08976 -0.02732 -0.09253 -0.02778 L -0.11458 -0.03102 C -0.11892 -0.03264 -0.12083 -0.03334 -0.12552 -0.03426 C -0.1283 -0.03496 -0.13125 -0.03588 -0.13403 -0.03588 C -0.14583 -0.03681 -0.15764 -0.03704 -0.16944 -0.0375 L -0.18646 -0.03912 C -0.1901 -0.03959 -0.19375 -0.04074 -0.19739 -0.04074 C -0.20191 -0.04074 -0.20642 -0.03959 -0.21094 -0.03912 C -0.22378 -0.03843 -0.2368 -0.0382 -0.24983 -0.0375 C -0.25816 -0.03681 -0.2684 -0.03565 -0.27673 -0.03426 C -0.27951 -0.0338 -0.28246 -0.03334 -0.28524 -0.03264 C -0.28646 -0.03218 -0.28767 -0.03148 -0.28889 -0.03102 C -0.29236 -0.0301 -0.29757 -0.02963 -0.30104 -0.02778 C -0.30625 -0.02523 -0.31337 -0.01806 -0.31701 -0.01482 C -0.31892 -0.0132 -0.32135 -0.01227 -0.32309 -0.00996 C -0.3243 -0.00834 -0.32569 -0.00695 -0.32673 -0.0051 C -0.3276 -0.00348 -0.32812 -0.00162 -0.32917 -0.00023 C -0.33108 0.00231 -0.33333 0.00393 -0.33524 0.00625 C -0.3401 0.01203 -0.33958 0.01157 -0.34253 0.01759 L -0.34496 0.02754 L -0.34618 0.0324 C -0.34687 0.04097 -0.34739 0.05115 -0.34861 0.05995 C -0.34983 0.06805 -0.34965 0.06435 -0.35104 0.07129 C -0.35191 0.07569 -0.35278 0.08009 -0.35347 0.08449 C -0.35399 0.08657 -0.35451 0.08865 -0.35469 0.09097 C -0.35625 0.10115 -0.35555 0.09629 -0.35712 0.10555 C -0.35694 0.1081 -0.35521 0.12986 -0.35469 0.1331 C -0.35434 0.13657 -0.35139 0.15185 -0.34983 0.15602 C -0.34913 0.1581 -0.34809 0.16018 -0.34739 0.1625 C -0.34514 0.16944 -0.34739 0.16597 -0.34375 0.17384 C -0.34271 0.17615 -0.34132 0.17801 -0.3401 0.18032 C -0.33837 0.18356 -0.33698 0.1868 -0.33524 0.19004 C -0.32465 0.21018 -0.33715 0.18565 -0.32917 0.20139 C -0.32882 0.20301 -0.32847 0.20486 -0.32795 0.20625 C -0.32361 0.21805 -0.32726 0.20347 -0.32309 0.21782 C -0.32205 0.22083 -0.32135 0.2243 -0.32066 0.22754 L -0.31823 0.23727 L -0.31701 0.24213 C -0.31649 0.24537 -0.31597 0.24861 -0.3158 0.25185 C -0.31441 0.27361 -0.31562 0.27731 -0.31337 0.29421 C -0.31302 0.29629 -0.3125 0.29861 -0.31215 0.30069 C -0.31128 0.30602 -0.31094 0.3118 -0.30972 0.3169 C -0.3092 0.31852 -0.30885 0.32014 -0.30851 0.32176 C -0.30764 0.32407 -0.30642 0.32592 -0.3059 0.32824 C -0.30555 0.33032 -0.3059 0.33264 -0.3059 0.33495 " pathEditMode="relative" ptsTypes="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Osman Odd in his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530"/>
          <a:stretch/>
        </p:blipFill>
        <p:spPr>
          <a:xfrm flipH="1">
            <a:off x="4990743" y="3995160"/>
            <a:ext cx="3495230" cy="2862840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Osman Odd only buys items that have an odd number!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Which item is odd? How do you know?</a:t>
            </a:r>
          </a:p>
        </p:txBody>
      </p:sp>
      <p:pic>
        <p:nvPicPr>
          <p:cNvPr id="12" name="Tablet">
            <a:extLst>
              <a:ext uri="{FF2B5EF4-FFF2-40B4-BE49-F238E27FC236}">
                <a16:creationId xmlns:a16="http://schemas.microsoft.com/office/drawing/2014/main" id="{BCC39A27-3707-4B89-90B5-E4A2A4E21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47" y="2017997"/>
            <a:ext cx="842424" cy="1238991"/>
          </a:xfrm>
          <a:prstGeom prst="rect">
            <a:avLst/>
          </a:prstGeom>
        </p:spPr>
      </p:pic>
      <p:grpSp>
        <p:nvGrpSpPr>
          <p:cNvPr id="26" name="Marbles">
            <a:extLst>
              <a:ext uri="{FF2B5EF4-FFF2-40B4-BE49-F238E27FC236}">
                <a16:creationId xmlns:a16="http://schemas.microsoft.com/office/drawing/2014/main" id="{F1C2D8E6-0842-47ED-BC7D-FDFEF7F7BAC2}"/>
              </a:ext>
            </a:extLst>
          </p:cNvPr>
          <p:cNvGrpSpPr/>
          <p:nvPr/>
        </p:nvGrpSpPr>
        <p:grpSpPr>
          <a:xfrm>
            <a:off x="6371678" y="2151582"/>
            <a:ext cx="1139175" cy="1145253"/>
            <a:chOff x="5593112" y="1930815"/>
            <a:chExt cx="2180989" cy="21926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2D17ABF-8DAE-4E60-BF92-4A45775A8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358" y="3087697"/>
              <a:ext cx="1035743" cy="103574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79A8A5-B8CD-400B-B814-E2D29E03F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962" y="3066036"/>
              <a:ext cx="1018729" cy="103574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365BF9D-89DC-4A4B-AC58-24DFEB32F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358" y="1930815"/>
              <a:ext cx="1032795" cy="103574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7812AA2-D848-4CA8-9520-EA47D7D1A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112" y="1937955"/>
              <a:ext cx="1034579" cy="1035743"/>
            </a:xfrm>
            <a:prstGeom prst="rect">
              <a:avLst/>
            </a:prstGeom>
          </p:spPr>
        </p:pic>
      </p:grpSp>
      <p:grpSp>
        <p:nvGrpSpPr>
          <p:cNvPr id="24" name="Finger Puppets">
            <a:extLst>
              <a:ext uri="{FF2B5EF4-FFF2-40B4-BE49-F238E27FC236}">
                <a16:creationId xmlns:a16="http://schemas.microsoft.com/office/drawing/2014/main" id="{BA546A55-08B7-471F-AA09-A9BEDEAFDD6D}"/>
              </a:ext>
            </a:extLst>
          </p:cNvPr>
          <p:cNvGrpSpPr/>
          <p:nvPr/>
        </p:nvGrpSpPr>
        <p:grpSpPr>
          <a:xfrm>
            <a:off x="3996867" y="2051954"/>
            <a:ext cx="1039146" cy="1035743"/>
            <a:chOff x="3645430" y="3201436"/>
            <a:chExt cx="1039146" cy="10357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B1EB67-02DA-4605-94FA-4E2FD6DFF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430" y="3201436"/>
              <a:ext cx="478914" cy="103574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29D493-0E7A-4E80-9E15-DFF9947E1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350" y="3389197"/>
              <a:ext cx="496226" cy="847982"/>
            </a:xfrm>
            <a:prstGeom prst="rect">
              <a:avLst/>
            </a:prstGeom>
          </p:spPr>
        </p:pic>
      </p:grpSp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Yes! I bought this because it is </a:t>
            </a:r>
            <a:r>
              <a:rPr lang="en-GB" b="1" dirty="0">
                <a:solidFill>
                  <a:schemeClr val="tx1"/>
                </a:solidFill>
              </a:rPr>
              <a:t>1</a:t>
            </a:r>
            <a:r>
              <a:rPr lang="en-GB" dirty="0">
                <a:solidFill>
                  <a:schemeClr val="tx1"/>
                </a:solidFill>
              </a:rPr>
              <a:t> tablet. </a:t>
            </a:r>
            <a:r>
              <a:rPr lang="en-GB" b="1" dirty="0">
                <a:solidFill>
                  <a:schemeClr val="tx1"/>
                </a:solidFill>
              </a:rPr>
              <a:t>1 is an odd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37212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1343 L 0.00191 -0.01319 C -0.00191 -0.0125 -0.00555 -0.01157 -0.0092 -0.01018 C -0.01041 -0.00995 -0.01163 -0.00903 -0.01284 -0.00856 L -0.02257 -0.00532 C -0.02343 -0.0044 -0.02413 -0.00301 -0.025 -0.00208 C -0.02621 -0.00093 -0.02777 -0.00046 -0.02864 0.00116 C -0.02951 0.00255 -0.02934 0.0044 -0.02986 0.00602 C -0.03055 0.00764 -0.03142 0.00926 -0.03229 0.01088 C -0.03264 0.0125 -0.03298 0.01435 -0.0335 0.01574 C -0.03489 0.01921 -0.03837 0.02546 -0.03837 0.0257 C -0.03975 0.03102 -0.03958 0.03125 -0.04201 0.03681 C -0.04288 0.03866 -0.04392 0.04005 -0.04444 0.04167 C -0.04548 0.04491 -0.04618 0.04838 -0.04687 0.05162 C -0.04982 0.0632 -0.04635 0.04861 -0.0493 0.06296 C -0.04982 0.06458 -0.05017 0.0662 -0.05052 0.06782 C -0.05 0.07523 -0.04809 0.09583 -0.04809 0.10185 C -0.04809 0.10949 -0.04896 0.11713 -0.0493 0.12477 C -0.04896 0.13495 -0.04913 0.14537 -0.04809 0.15556 C -0.04791 0.15857 -0.04635 0.16088 -0.04566 0.16366 C -0.04444 0.16852 -0.04392 0.17523 -0.04323 0.18009 C -0.04375 0.18495 -0.04375 0.18982 -0.04444 0.19468 C -0.04496 0.19792 -0.04618 0.20116 -0.04687 0.2044 L -0.04809 0.20926 C -0.04774 0.21412 -0.04774 0.21921 -0.04687 0.22384 C -0.04652 0.22732 -0.04531 0.23056 -0.04444 0.2338 C -0.04166 0.24537 -0.04514 0.23079 -0.04201 0.24514 C -0.04166 0.24676 -0.04132 0.24838 -0.0408 0.25 C -0.04166 0.2581 -0.04166 0.26088 -0.04323 0.26782 C -0.04409 0.27107 -0.04566 0.27755 -0.04566 0.27778 C -0.04531 0.28195 -0.04496 0.28634 -0.04444 0.29074 C -0.0434 0.29977 -0.04357 0.29421 -0.04201 0.30208 C -0.0401 0.31227 -0.04253 0.30787 -0.03837 0.31343 L -0.03593 0.32315 L -0.03472 0.32801 C -0.0368 0.33866 -0.03593 0.33241 -0.03593 0.34769 " pathEditMode="relative" rAng="0" ptsTypes="AAAAAAAAAAAAAAAAAAAAAAAAAAAAAAAAAA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180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</a:t>
            </a:r>
            <a:r>
              <a:rPr lang="en-GB" sz="2800" dirty="0" err="1"/>
              <a:t>Eshal</a:t>
            </a:r>
            <a:r>
              <a:rPr lang="en-GB" sz="2800" dirty="0"/>
              <a:t> Even in her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9"/>
          <a:stretch/>
        </p:blipFill>
        <p:spPr>
          <a:xfrm flipH="1">
            <a:off x="5067934" y="3936649"/>
            <a:ext cx="3692892" cy="2921351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</a:t>
            </a:r>
            <a:r>
              <a:rPr lang="en-GB" dirty="0" err="1"/>
              <a:t>Eshal</a:t>
            </a:r>
            <a:r>
              <a:rPr lang="en-GB" dirty="0"/>
              <a:t> Even only buys items that have an even number!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help me work out which item is even?</a:t>
            </a:r>
          </a:p>
        </p:txBody>
      </p:sp>
      <p:grpSp>
        <p:nvGrpSpPr>
          <p:cNvPr id="42" name="Superheroes">
            <a:extLst>
              <a:ext uri="{FF2B5EF4-FFF2-40B4-BE49-F238E27FC236}">
                <a16:creationId xmlns:a16="http://schemas.microsoft.com/office/drawing/2014/main" id="{A43DF1FB-E579-461F-9DAD-83C741AAE735}"/>
              </a:ext>
            </a:extLst>
          </p:cNvPr>
          <p:cNvGrpSpPr/>
          <p:nvPr/>
        </p:nvGrpSpPr>
        <p:grpSpPr>
          <a:xfrm>
            <a:off x="3671778" y="1849345"/>
            <a:ext cx="1937137" cy="1663662"/>
            <a:chOff x="3250457" y="2041393"/>
            <a:chExt cx="2243671" cy="192692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7A7BAA-5D7C-4417-8C7F-8BAA8250D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447" y="2349242"/>
              <a:ext cx="1023921" cy="147943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BA8585-99A8-4E9B-9D61-B15EFEE1C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608" y="2041393"/>
              <a:ext cx="1051520" cy="156884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705910-DD8B-4A1B-AB5F-419779A98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457" y="2399470"/>
              <a:ext cx="988810" cy="1568844"/>
            </a:xfrm>
            <a:prstGeom prst="rect">
              <a:avLst/>
            </a:prstGeom>
          </p:spPr>
        </p:pic>
      </p:grpSp>
      <p:pic>
        <p:nvPicPr>
          <p:cNvPr id="15" name="Robot">
            <a:extLst>
              <a:ext uri="{FF2B5EF4-FFF2-40B4-BE49-F238E27FC236}">
                <a16:creationId xmlns:a16="http://schemas.microsoft.com/office/drawing/2014/main" id="{043021AB-D100-4CF8-A725-BEBC99ECC2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46" y="1960530"/>
            <a:ext cx="788116" cy="1354600"/>
          </a:xfrm>
          <a:prstGeom prst="rect">
            <a:avLst/>
          </a:prstGeom>
        </p:spPr>
      </p:pic>
      <p:grpSp>
        <p:nvGrpSpPr>
          <p:cNvPr id="43" name="Sweets">
            <a:extLst>
              <a:ext uri="{FF2B5EF4-FFF2-40B4-BE49-F238E27FC236}">
                <a16:creationId xmlns:a16="http://schemas.microsoft.com/office/drawing/2014/main" id="{E11C3F4B-41F8-4C30-819F-098E2B986718}"/>
              </a:ext>
            </a:extLst>
          </p:cNvPr>
          <p:cNvGrpSpPr/>
          <p:nvPr/>
        </p:nvGrpSpPr>
        <p:grpSpPr>
          <a:xfrm>
            <a:off x="6211229" y="2141442"/>
            <a:ext cx="1945309" cy="1125603"/>
            <a:chOff x="4629078" y="1853024"/>
            <a:chExt cx="3649781" cy="21118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B258309-F995-4BDF-84DC-3EF7D8541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00000">
              <a:off x="4692268" y="2904919"/>
              <a:ext cx="884654" cy="101103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5EB4D5D-30EA-4C5A-8B67-A9C40BA05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470" y="1853024"/>
              <a:ext cx="845432" cy="98488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F7E95C2-0DE1-42F9-A997-FB81045BF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58" y="1989948"/>
              <a:ext cx="775706" cy="86068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32B8DCF-E898-45D3-AD49-6FBC06EB5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95" y="3057424"/>
              <a:ext cx="926054" cy="63843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4FB2FCD-32FE-4D90-8641-348AC475D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671" y="3230571"/>
              <a:ext cx="838896" cy="73430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99EBDED-A0D4-456E-8D0C-331B6479A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57" y="2718573"/>
              <a:ext cx="773527" cy="78660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76A61D8-5822-4CEA-A763-A09931587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267" y="1881211"/>
              <a:ext cx="766990" cy="76263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9136BB8-8395-4919-BF9A-B093EAE7A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311" y="1887843"/>
              <a:ext cx="688548" cy="1252896"/>
            </a:xfrm>
            <a:prstGeom prst="rect">
              <a:avLst/>
            </a:prstGeom>
          </p:spPr>
        </p:pic>
      </p:grpSp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Yes! I bought this because it has </a:t>
            </a:r>
            <a:r>
              <a:rPr lang="en-GB" b="1" dirty="0">
                <a:solidFill>
                  <a:schemeClr val="tx1"/>
                </a:solidFill>
              </a:rPr>
              <a:t>8</a:t>
            </a:r>
            <a:r>
              <a:rPr lang="en-GB" dirty="0">
                <a:solidFill>
                  <a:schemeClr val="tx1"/>
                </a:solidFill>
              </a:rPr>
              <a:t> sweets. </a:t>
            </a:r>
            <a:r>
              <a:rPr lang="en-GB" b="1" dirty="0">
                <a:solidFill>
                  <a:schemeClr val="tx1"/>
                </a:solidFill>
              </a:rPr>
              <a:t>8 is an even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89291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949 L 0.00174 -0.00926 C -0.00642 -0.00995 -0.01458 -0.00995 -0.02274 -0.01111 C -0.02691 -0.01157 -0.0309 -0.01319 -0.0349 -0.01435 C -0.04427 -0.0169 -0.03906 -0.01527 -0.05087 -0.01921 C -0.05365 -0.02014 -0.05903 -0.02199 -0.06181 -0.02245 C -0.11875 -0.03055 -0.06962 -0.02245 -0.10208 -0.02731 C -0.10868 -0.02824 -0.11875 -0.03055 -0.12517 -0.03055 L -0.26181 -0.03217 C -0.26667 -0.03287 -0.27153 -0.0331 -0.27639 -0.03379 C -0.27778 -0.03402 -0.27882 -0.03518 -0.28021 -0.03541 C -0.28299 -0.03634 -0.28576 -0.03634 -0.28871 -0.03703 C -0.29028 -0.0375 -0.29184 -0.03842 -0.29358 -0.03865 C -0.30243 -0.04097 -0.30347 -0.04027 -0.31302 -0.0419 C -0.31788 -0.04282 -0.32153 -0.04467 -0.32639 -0.04514 C -0.33542 -0.04606 -0.34444 -0.04629 -0.3533 -0.04676 C -0.36545 -0.04629 -0.37778 -0.04629 -0.38993 -0.04514 C -0.39115 -0.04514 -0.39236 -0.04398 -0.39358 -0.04352 C -0.39722 -0.04282 -0.40087 -0.04259 -0.40451 -0.0419 C -0.41944 -0.03912 -0.40035 -0.04143 -0.4191 -0.03865 C -0.42413 -0.03796 -0.42899 -0.03773 -0.43385 -0.03703 C -0.43663 -0.0368 -0.43958 -0.03588 -0.44236 -0.03541 C -0.46406 -0.03217 -0.44809 -0.03565 -0.46302 -0.03217 C -0.47014 -0.02916 -0.46406 -0.03148 -0.47535 -0.02893 C -0.4934 -0.025 -0.46354 -0.02847 -0.50573 -0.02569 C -0.50937 -0.02523 -0.51319 -0.02477 -0.51684 -0.02407 C -0.5184 -0.02384 -0.51996 -0.02315 -0.5217 -0.02245 C -0.52292 -0.02199 -0.52396 -0.02106 -0.52535 -0.02083 C -0.52899 -0.02014 -0.53264 -0.01967 -0.53628 -0.01921 C -0.53837 -0.01805 -0.54028 -0.0169 -0.54236 -0.01597 C -0.54444 -0.01527 -0.54653 -0.01527 -0.54844 -0.01435 C -0.55017 -0.01365 -0.55174 -0.01203 -0.5533 -0.01111 C -0.55955 -0.00787 -0.56059 -0.00787 -0.56684 -0.00625 C -0.56806 -0.00509 -0.56927 -0.00416 -0.57049 -0.00301 C -0.57917 0.00625 -0.56528 -0.00648 -0.57656 0.00348 C -0.57812 0.00672 -0.57934 0.01065 -0.58142 0.0132 C -0.58229 0.01435 -0.58316 0.01528 -0.58385 0.01667 C -0.58472 0.01806 -0.58542 0.01991 -0.58628 0.02153 C -0.58785 0.02385 -0.58993 0.02547 -0.59115 0.02801 C -0.59861 0.04306 -0.58906 0.02454 -0.59601 0.03611 C -0.60226 0.0463 -0.59496 0.03635 -0.60087 0.04422 C -0.60139 0.0463 -0.60174 0.04861 -0.60208 0.0507 C -0.60295 0.05394 -0.60451 0.06042 -0.60451 0.06065 C -0.60417 0.06598 -0.60399 0.0713 -0.6033 0.07662 C -0.60312 0.0794 -0.60208 0.08218 -0.60208 0.08496 C -0.60208 0.09144 -0.60295 0.09792 -0.6033 0.1044 C -0.60295 0.10648 -0.60208 0.10857 -0.60208 0.11088 C -0.60243 0.11528 -0.60451 0.12385 -0.60451 0.12408 C -0.60503 0.13195 -0.60573 0.14005 -0.60573 0.14838 C -0.60573 0.15162 -0.60434 0.15486 -0.60451 0.1581 C -0.60486 0.1625 -0.6066 0.16667 -0.60694 0.17107 L -0.60816 0.18403 L -0.60451 0.19861 C -0.60417 0.20023 -0.60365 0.20185 -0.6033 0.20371 C -0.60069 0.21829 -0.60191 0.21227 -0.59965 0.22153 C -0.59931 0.22523 -0.59878 0.22917 -0.59844 0.23287 C -0.59809 0.23727 -0.59792 0.24167 -0.59722 0.24584 C -0.5967 0.24931 -0.59566 0.25232 -0.59479 0.25556 C -0.59531 0.2706 -0.59462 0.29005 -0.59722 0.30602 C -0.59757 0.30764 -0.59809 0.30926 -0.59844 0.31088 C -0.59705 0.32547 -0.59722 0.31968 -0.59722 0.32894 " pathEditMode="relative" rAng="0" ptsTypes="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1504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Osman Odd in his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530"/>
          <a:stretch/>
        </p:blipFill>
        <p:spPr>
          <a:xfrm flipH="1">
            <a:off x="4990743" y="3995160"/>
            <a:ext cx="3495230" cy="2862840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Osman Odd only buys items that have an odd number!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Which item is odd? How do you know?</a:t>
            </a:r>
          </a:p>
        </p:txBody>
      </p:sp>
      <p:grpSp>
        <p:nvGrpSpPr>
          <p:cNvPr id="19" name="Trains">
            <a:extLst>
              <a:ext uri="{FF2B5EF4-FFF2-40B4-BE49-F238E27FC236}">
                <a16:creationId xmlns:a16="http://schemas.microsoft.com/office/drawing/2014/main" id="{F1859E12-CFAB-42C1-8D38-EEA5DE157240}"/>
              </a:ext>
            </a:extLst>
          </p:cNvPr>
          <p:cNvGrpSpPr/>
          <p:nvPr/>
        </p:nvGrpSpPr>
        <p:grpSpPr>
          <a:xfrm>
            <a:off x="1311071" y="2153367"/>
            <a:ext cx="1579798" cy="1000607"/>
            <a:chOff x="1026975" y="2031126"/>
            <a:chExt cx="2009020" cy="12724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6847737-91FF-43DB-AE0E-D23323C9D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975" y="2430336"/>
              <a:ext cx="1443789" cy="87325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42A88B7-FDC9-4A06-97D8-3B1B21BA3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206" y="2031126"/>
              <a:ext cx="1443789" cy="873256"/>
            </a:xfrm>
            <a:prstGeom prst="rect">
              <a:avLst/>
            </a:prstGeom>
          </p:spPr>
        </p:pic>
      </p:grpSp>
      <p:pic>
        <p:nvPicPr>
          <p:cNvPr id="3" name="Dolls">
            <a:extLst>
              <a:ext uri="{FF2B5EF4-FFF2-40B4-BE49-F238E27FC236}">
                <a16:creationId xmlns:a16="http://schemas.microsoft.com/office/drawing/2014/main" id="{D78F6B11-B5A8-444F-BF4F-17EBF899CD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46" y="2030810"/>
            <a:ext cx="1976114" cy="1326519"/>
          </a:xfrm>
          <a:prstGeom prst="rect">
            <a:avLst/>
          </a:prstGeom>
        </p:spPr>
      </p:pic>
      <p:grpSp>
        <p:nvGrpSpPr>
          <p:cNvPr id="17" name="Socks">
            <a:extLst>
              <a:ext uri="{FF2B5EF4-FFF2-40B4-BE49-F238E27FC236}">
                <a16:creationId xmlns:a16="http://schemas.microsoft.com/office/drawing/2014/main" id="{7572C4BB-417C-47B3-9D48-78DC6923D5F8}"/>
              </a:ext>
            </a:extLst>
          </p:cNvPr>
          <p:cNvGrpSpPr/>
          <p:nvPr/>
        </p:nvGrpSpPr>
        <p:grpSpPr>
          <a:xfrm>
            <a:off x="6099126" y="2204159"/>
            <a:ext cx="1685699" cy="1049497"/>
            <a:chOff x="5693193" y="2334926"/>
            <a:chExt cx="2109712" cy="131348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57F8E6B-5F62-462C-93B1-9782B7B55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280" y="2334926"/>
              <a:ext cx="879203" cy="108284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ABED6B7-5F83-4C12-AC9A-F95B86EE6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702" y="2334926"/>
              <a:ext cx="879203" cy="10828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00193E-FEAB-4F18-80A1-2BF9CEC57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193" y="2565567"/>
              <a:ext cx="879203" cy="10828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D5AF0B-2232-44E1-B706-590729DA0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548" y="2546276"/>
              <a:ext cx="879203" cy="1082842"/>
            </a:xfrm>
            <a:prstGeom prst="rect">
              <a:avLst/>
            </a:prstGeom>
          </p:spPr>
        </p:pic>
      </p:grpSp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Yes! I bought this because it has </a:t>
            </a:r>
            <a:r>
              <a:rPr lang="en-GB" b="1" dirty="0">
                <a:solidFill>
                  <a:schemeClr val="tx1"/>
                </a:solidFill>
              </a:rPr>
              <a:t>9</a:t>
            </a:r>
            <a:r>
              <a:rPr lang="en-GB" dirty="0">
                <a:solidFill>
                  <a:schemeClr val="tx1"/>
                </a:solidFill>
              </a:rPr>
              <a:t> dolls. </a:t>
            </a:r>
            <a:r>
              <a:rPr lang="en-GB" b="1" dirty="0">
                <a:solidFill>
                  <a:schemeClr val="tx1"/>
                </a:solidFill>
              </a:rPr>
              <a:t>9 is an odd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26196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856 L -0.00729 -0.00856 C -0.02587 -0.00578 -0.02014 -0.00578 -0.04809 -0.00856 C -0.0493 -0.00856 -0.05035 -0.00972 -0.05156 -0.00995 C -0.05435 -0.01064 -0.05695 -0.01088 -0.05973 -0.01157 C -0.08143 -0.01736 -0.05834 -0.0118 -0.07605 -0.01782 C -0.07829 -0.01851 -0.08073 -0.01851 -0.08299 -0.01921 C -0.08698 -0.0206 -0.09063 -0.02245 -0.09462 -0.02407 C -0.10417 -0.02754 -0.10278 -0.02685 -0.11198 -0.0287 C -0.12292 -0.03449 -0.11285 -0.02986 -0.1283 -0.03333 C -0.12952 -0.03356 -0.13056 -0.03449 -0.13178 -0.03472 C -0.13403 -0.03541 -0.13646 -0.03588 -0.13872 -0.03634 L -0.15504 -0.03935 L -0.18525 -0.03796 C -0.19705 -0.03703 -0.20678 -0.0331 -0.2191 -0.03171 L -0.2481 -0.0287 C -0.26181 -0.02407 -0.24497 -0.02939 -0.27709 -0.02407 C -0.29289 -0.02129 -0.28056 -0.02361 -0.29237 -0.02083 C -0.29462 -0.02037 -0.29688 -0.0199 -0.29931 -0.01921 C -0.30539 -0.01759 -0.30226 -0.01828 -0.30747 -0.0162 C -0.30886 -0.01574 -0.3106 -0.01527 -0.31198 -0.01458 C -0.31441 -0.01365 -0.3191 -0.01157 -0.3191 -0.01157 C -0.32136 -0.00856 -0.32396 -0.00578 -0.32605 -0.00231 C -0.33143 0.00672 -0.329 0.00324 -0.33299 0.00857 C -0.33334 0.01019 -0.33386 0.01158 -0.33421 0.0132 C -0.33455 0.01574 -0.3349 0.01852 -0.33525 0.02107 C -0.3356 0.02315 -0.33612 0.02524 -0.33646 0.02709 C -0.33681 0.03241 -0.33716 0.0375 -0.33768 0.0426 C -0.33785 0.04491 -0.33872 0.04676 -0.33872 0.04885 C -0.33872 0.06135 -0.3382 0.07362 -0.33768 0.08612 C -0.33733 0.0926 -0.33629 0.09561 -0.33525 0.10162 C -0.3349 0.10417 -0.33455 0.10672 -0.33421 0.10926 C -0.33386 0.11135 -0.33334 0.11343 -0.33299 0.11551 C -0.33247 0.11875 -0.3323 0.12176 -0.33178 0.12477 C -0.3316 0.12639 -0.33108 0.12801 -0.33073 0.12963 C -0.32987 0.13311 -0.329 0.13681 -0.3283 0.14028 C -0.32744 0.14561 -0.32674 0.1507 -0.32605 0.15579 C -0.3257 0.15857 -0.32518 0.16112 -0.32483 0.16366 L -0.32362 0.17593 C -0.32466 0.18565 -0.32535 0.19074 -0.32605 0.20093 C -0.32657 0.20811 -0.32674 0.21528 -0.32726 0.22246 C -0.32674 0.22987 -0.32657 0.23704 -0.32605 0.24422 C -0.32587 0.24676 -0.32535 0.24954 -0.32483 0.25209 C -0.32414 0.25625 -0.32327 0.26019 -0.32257 0.26436 C -0.32205 0.26644 -0.32171 0.26852 -0.32136 0.27061 C -0.32066 0.2757 -0.32032 0.28102 -0.3191 0.28612 C -0.31858 0.28774 -0.31806 0.28912 -0.31789 0.29074 C -0.31737 0.29375 -0.31719 0.29699 -0.31667 0.3 C -0.31494 0.31227 -0.31615 0.29977 -0.3132 0.31551 C -0.31285 0.3176 -0.31216 0.31968 -0.31198 0.32176 C -0.31181 0.32431 -0.31198 0.32686 -0.31198 0.32963 " pathEditMode="relative" ptsTypes="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</a:t>
            </a:r>
            <a:r>
              <a:rPr lang="en-GB" sz="2800" dirty="0" err="1"/>
              <a:t>Eshal</a:t>
            </a:r>
            <a:r>
              <a:rPr lang="en-GB" sz="2800" dirty="0"/>
              <a:t> Even in her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9"/>
          <a:stretch/>
        </p:blipFill>
        <p:spPr>
          <a:xfrm flipH="1">
            <a:off x="5067934" y="3936649"/>
            <a:ext cx="3692892" cy="2921351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</a:t>
            </a:r>
            <a:r>
              <a:rPr lang="en-GB" dirty="0" err="1"/>
              <a:t>Eshal</a:t>
            </a:r>
            <a:r>
              <a:rPr lang="en-GB" dirty="0"/>
              <a:t> Even only buys items that have an even number!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can I work out which item has an even number?</a:t>
            </a:r>
          </a:p>
        </p:txBody>
      </p:sp>
      <p:pic>
        <p:nvPicPr>
          <p:cNvPr id="3" name="Toy Animals">
            <a:extLst>
              <a:ext uri="{FF2B5EF4-FFF2-40B4-BE49-F238E27FC236}">
                <a16:creationId xmlns:a16="http://schemas.microsoft.com/office/drawing/2014/main" id="{5C9509DA-2010-4F13-B728-E37E54CB9B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93" y="2032781"/>
            <a:ext cx="1638419" cy="1282349"/>
          </a:xfrm>
          <a:prstGeom prst="rect">
            <a:avLst/>
          </a:prstGeom>
        </p:spPr>
      </p:pic>
      <p:grpSp>
        <p:nvGrpSpPr>
          <p:cNvPr id="27" name="Donuts">
            <a:extLst>
              <a:ext uri="{FF2B5EF4-FFF2-40B4-BE49-F238E27FC236}">
                <a16:creationId xmlns:a16="http://schemas.microsoft.com/office/drawing/2014/main" id="{C4C5F05E-D0FC-4EA4-BF94-EADCFA2957D6}"/>
              </a:ext>
            </a:extLst>
          </p:cNvPr>
          <p:cNvGrpSpPr/>
          <p:nvPr/>
        </p:nvGrpSpPr>
        <p:grpSpPr>
          <a:xfrm>
            <a:off x="3401227" y="2259333"/>
            <a:ext cx="2350260" cy="918242"/>
            <a:chOff x="5850883" y="1925177"/>
            <a:chExt cx="3007885" cy="117517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91BC4FA-46BE-4C43-BDC4-8B0E24F43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850" y="1931542"/>
              <a:ext cx="555898" cy="56074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41A3757-05BB-4C51-88C1-A831A26FA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09" y="1928786"/>
              <a:ext cx="555898" cy="56074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16919E5-B7BF-4219-AC64-56872A1C8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861" y="1925178"/>
              <a:ext cx="555898" cy="56074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29B1511-C98B-44A4-BA88-1E0AB699A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8451" y="1925177"/>
              <a:ext cx="555898" cy="56074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786AE63-AA2D-43AA-A6A2-819B3B98D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83" y="2539603"/>
              <a:ext cx="555898" cy="56074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22C0AA6-192F-4A5B-97B4-33D4322C8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442" y="2536847"/>
              <a:ext cx="555898" cy="56074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4A77D2B-E4CB-4578-A630-87B6D5483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894" y="2533239"/>
              <a:ext cx="555898" cy="56074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522E420-50E0-4BFB-A138-84851630C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484" y="2533238"/>
              <a:ext cx="555898" cy="560749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06DFDDB-27F3-4F65-9AC3-E8586D004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2870" y="1931542"/>
              <a:ext cx="555898" cy="56074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6C94187-8FC8-4042-B915-BDAD0FAF2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903" y="2539603"/>
              <a:ext cx="555898" cy="560749"/>
            </a:xfrm>
            <a:prstGeom prst="rect">
              <a:avLst/>
            </a:prstGeom>
          </p:spPr>
        </p:pic>
      </p:grpSp>
      <p:pic>
        <p:nvPicPr>
          <p:cNvPr id="9" name="Toy Soldiers">
            <a:extLst>
              <a:ext uri="{FF2B5EF4-FFF2-40B4-BE49-F238E27FC236}">
                <a16:creationId xmlns:a16="http://schemas.microsoft.com/office/drawing/2014/main" id="{C7788F16-5C2A-426E-A6FD-7AC71C607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15" y="2206061"/>
            <a:ext cx="1503164" cy="984638"/>
          </a:xfrm>
          <a:prstGeom prst="rect">
            <a:avLst/>
          </a:prstGeom>
        </p:spPr>
      </p:pic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Yes! I bought this because it has </a:t>
            </a:r>
            <a:r>
              <a:rPr lang="en-GB" b="1" dirty="0">
                <a:solidFill>
                  <a:schemeClr val="tx1"/>
                </a:solidFill>
              </a:rPr>
              <a:t>10</a:t>
            </a:r>
            <a:r>
              <a:rPr lang="en-GB" dirty="0">
                <a:solidFill>
                  <a:schemeClr val="tx1"/>
                </a:solidFill>
              </a:rPr>
              <a:t> doughnuts. </a:t>
            </a:r>
            <a:r>
              <a:rPr lang="en-GB" b="1" dirty="0">
                <a:solidFill>
                  <a:schemeClr val="tx1"/>
                </a:solidFill>
              </a:rPr>
              <a:t>10 is an even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28091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L -0.00052 0.00046 C -0.03073 0.00231 -0.0342 0.0037 -0.07031 -0.00116 C -0.0868 -0.00324 -0.10278 -0.00811 -0.11927 -0.01042 C -0.14427 -0.01389 -0.16962 -0.01551 -0.19479 -0.01806 L -0.26337 -0.0088 C -0.26458 -0.0088 -0.26562 -0.00787 -0.26684 -0.00741 C -0.26962 -0.00625 -0.27222 -0.00533 -0.275 -0.00417 C -0.27621 -0.00371 -0.27726 -0.00301 -0.27847 -0.00278 C -0.28003 -0.00209 -0.2816 -0.00162 -0.28316 -0.00116 C -0.2875 0.00046 -0.29236 0.00347 -0.29583 0.00671 C -0.29705 0.00764 -0.29826 0.00856 -0.2993 0.00972 C -0.3026 0.01365 -0.30625 0.01736 -0.30868 0.02222 C -0.30937 0.02361 -0.31007 0.02546 -0.31094 0.02685 C -0.31371 0.03055 -0.31701 0.03333 -0.32031 0.03611 C -0.32708 0.04976 -0.31667 0.02801 -0.325 0.05 C -0.32778 0.05764 -0.32674 0.05416 -0.32847 0.06088 C -0.32882 0.06666 -0.32969 0.07222 -0.32969 0.07801 C -0.32969 0.08518 -0.32864 0.08773 -0.32726 0.09351 C -0.3276 0.09606 -0.32812 0.09861 -0.32847 0.10115 C -0.32899 0.10648 -0.32917 0.11157 -0.32969 0.11666 C -0.33003 0.12083 -0.33038 0.125 -0.33073 0.12916 C -0.33038 0.13541 -0.32969 0.14143 -0.32969 0.14768 C -0.32969 0.18495 -0.33264 0.13842 -0.32969 0.17569 C -0.33177 0.20833 -0.3316 0.19629 -0.32969 0.24861 C -0.32951 0.25115 -0.32899 0.2537 -0.32847 0.25625 C -0.32656 0.26597 -0.3276 0.25532 -0.32604 0.26875 C -0.32569 0.27338 -0.32552 0.27801 -0.325 0.28264 C -0.3243 0.28796 -0.32257 0.29814 -0.32257 0.29814 C -0.32448 0.30833 -0.32378 0.30231 -0.32378 0.31689 " pathEditMode="relative" ptsTypes="AAAAAAAAAAAAAAAAAAAAAAAAAAAAAA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524231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remember what items </a:t>
            </a:r>
            <a:br>
              <a:rPr lang="en-GB" sz="2800" dirty="0"/>
            </a:br>
            <a:r>
              <a:rPr lang="en-GB" sz="2800" dirty="0"/>
              <a:t>went in each bag?</a:t>
            </a:r>
            <a:endParaRPr lang="en-GB" sz="28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4EEE76-2659-4DE4-A58C-0D178BE99955}"/>
              </a:ext>
            </a:extLst>
          </p:cNvPr>
          <p:cNvGrpSpPr/>
          <p:nvPr/>
        </p:nvGrpSpPr>
        <p:grpSpPr>
          <a:xfrm>
            <a:off x="755650" y="1861809"/>
            <a:ext cx="1040832" cy="1531254"/>
            <a:chOff x="755650" y="1662711"/>
            <a:chExt cx="1040832" cy="1531254"/>
          </a:xfrm>
        </p:grpSpPr>
        <p:pic>
          <p:nvPicPr>
            <p:cNvPr id="7" name="Paper Bag Back">
              <a:extLst>
                <a:ext uri="{FF2B5EF4-FFF2-40B4-BE49-F238E27FC236}">
                  <a16:creationId xmlns:a16="http://schemas.microsoft.com/office/drawing/2014/main" id="{C88ED961-755B-4DF7-B37C-170EC4087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2" y="1662711"/>
              <a:ext cx="1033904" cy="1526416"/>
            </a:xfrm>
            <a:prstGeom prst="rect">
              <a:avLst/>
            </a:prstGeom>
          </p:spPr>
        </p:pic>
        <p:pic>
          <p:nvPicPr>
            <p:cNvPr id="28" name="Paper Bag Front">
              <a:extLst>
                <a:ext uri="{FF2B5EF4-FFF2-40B4-BE49-F238E27FC236}">
                  <a16:creationId xmlns:a16="http://schemas.microsoft.com/office/drawing/2014/main" id="{50160519-1490-47CF-983F-496950910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1714449"/>
              <a:ext cx="1040832" cy="147951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034236-2414-4662-8B2D-8AFA79DE22E0}"/>
              </a:ext>
            </a:extLst>
          </p:cNvPr>
          <p:cNvGrpSpPr/>
          <p:nvPr/>
        </p:nvGrpSpPr>
        <p:grpSpPr>
          <a:xfrm>
            <a:off x="755650" y="4252083"/>
            <a:ext cx="1040832" cy="1531254"/>
            <a:chOff x="755650" y="1662711"/>
            <a:chExt cx="1040832" cy="1531254"/>
          </a:xfrm>
        </p:grpSpPr>
        <p:pic>
          <p:nvPicPr>
            <p:cNvPr id="33" name="Paper Bag Back">
              <a:extLst>
                <a:ext uri="{FF2B5EF4-FFF2-40B4-BE49-F238E27FC236}">
                  <a16:creationId xmlns:a16="http://schemas.microsoft.com/office/drawing/2014/main" id="{72DE38AA-5A73-4DA1-8784-49FC829CD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2" y="1662711"/>
              <a:ext cx="1033904" cy="1526416"/>
            </a:xfrm>
            <a:prstGeom prst="rect">
              <a:avLst/>
            </a:prstGeom>
          </p:spPr>
        </p:pic>
        <p:pic>
          <p:nvPicPr>
            <p:cNvPr id="37" name="Paper Bag Front">
              <a:extLst>
                <a:ext uri="{FF2B5EF4-FFF2-40B4-BE49-F238E27FC236}">
                  <a16:creationId xmlns:a16="http://schemas.microsoft.com/office/drawing/2014/main" id="{FF7F68F8-BA95-4BFD-A7BF-2F3F37A0B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1714449"/>
              <a:ext cx="1040832" cy="1479516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A02867B0-68FF-44FC-9854-3732700997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9"/>
          <a:stretch/>
        </p:blipFill>
        <p:spPr>
          <a:xfrm flipH="1">
            <a:off x="619770" y="4622294"/>
            <a:ext cx="1669750" cy="132089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CB10F09-A23E-46AD-929D-103323D5EC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530"/>
          <a:stretch/>
        </p:blipFill>
        <p:spPr>
          <a:xfrm flipH="1">
            <a:off x="632950" y="2216255"/>
            <a:ext cx="1669750" cy="1367643"/>
          </a:xfrm>
          <a:prstGeom prst="rect">
            <a:avLst/>
          </a:prstGeom>
        </p:spPr>
      </p:pic>
      <p:pic>
        <p:nvPicPr>
          <p:cNvPr id="42" name="Tablet">
            <a:extLst>
              <a:ext uri="{FF2B5EF4-FFF2-40B4-BE49-F238E27FC236}">
                <a16:creationId xmlns:a16="http://schemas.microsoft.com/office/drawing/2014/main" id="{A1056C90-C55D-4F69-B770-0914CD978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31" y="1736423"/>
            <a:ext cx="619153" cy="910616"/>
          </a:xfrm>
          <a:prstGeom prst="rect">
            <a:avLst/>
          </a:prstGeom>
        </p:spPr>
      </p:pic>
      <p:pic>
        <p:nvPicPr>
          <p:cNvPr id="43" name="Cupcakes">
            <a:extLst>
              <a:ext uri="{FF2B5EF4-FFF2-40B4-BE49-F238E27FC236}">
                <a16:creationId xmlns:a16="http://schemas.microsoft.com/office/drawing/2014/main" id="{E65D05DD-2A44-4C18-99BA-F0334E4CD5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32" y="2291295"/>
            <a:ext cx="1144591" cy="938125"/>
          </a:xfrm>
          <a:prstGeom prst="rect">
            <a:avLst/>
          </a:prstGeom>
        </p:spPr>
      </p:pic>
      <p:pic>
        <p:nvPicPr>
          <p:cNvPr id="48" name="Biscuits">
            <a:extLst>
              <a:ext uri="{FF2B5EF4-FFF2-40B4-BE49-F238E27FC236}">
                <a16:creationId xmlns:a16="http://schemas.microsoft.com/office/drawing/2014/main" id="{BA8729D4-FF87-4E27-9340-0711A4BCBE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56" y="1800952"/>
            <a:ext cx="993679" cy="858985"/>
          </a:xfrm>
          <a:prstGeom prst="rect">
            <a:avLst/>
          </a:prstGeom>
        </p:spPr>
      </p:pic>
      <p:pic>
        <p:nvPicPr>
          <p:cNvPr id="49" name="Cars">
            <a:extLst>
              <a:ext uri="{FF2B5EF4-FFF2-40B4-BE49-F238E27FC236}">
                <a16:creationId xmlns:a16="http://schemas.microsoft.com/office/drawing/2014/main" id="{5F20188A-1B16-41B8-9B88-01AC822405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85" y="2477437"/>
            <a:ext cx="1452377" cy="821798"/>
          </a:xfrm>
          <a:prstGeom prst="rect">
            <a:avLst/>
          </a:prstGeom>
        </p:spPr>
      </p:pic>
      <p:pic>
        <p:nvPicPr>
          <p:cNvPr id="50" name="Dolls">
            <a:extLst>
              <a:ext uri="{FF2B5EF4-FFF2-40B4-BE49-F238E27FC236}">
                <a16:creationId xmlns:a16="http://schemas.microsoft.com/office/drawing/2014/main" id="{C1C81DD4-BDD2-4374-A147-5F0D256061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949" y="1692512"/>
            <a:ext cx="1253040" cy="841136"/>
          </a:xfrm>
          <a:prstGeom prst="rect">
            <a:avLst/>
          </a:prstGeom>
        </p:spPr>
      </p:pic>
      <p:pic>
        <p:nvPicPr>
          <p:cNvPr id="51" name="Strawberries">
            <a:extLst>
              <a:ext uri="{FF2B5EF4-FFF2-40B4-BE49-F238E27FC236}">
                <a16:creationId xmlns:a16="http://schemas.microsoft.com/office/drawing/2014/main" id="{78675904-D0A6-4714-8A9A-16E18313CF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26" y="4091872"/>
            <a:ext cx="843413" cy="669938"/>
          </a:xfrm>
          <a:prstGeom prst="rect">
            <a:avLst/>
          </a:prstGeom>
        </p:spPr>
      </p:pic>
      <p:grpSp>
        <p:nvGrpSpPr>
          <p:cNvPr id="52" name="Presents">
            <a:extLst>
              <a:ext uri="{FF2B5EF4-FFF2-40B4-BE49-F238E27FC236}">
                <a16:creationId xmlns:a16="http://schemas.microsoft.com/office/drawing/2014/main" id="{BFA54881-1173-406F-B0AE-3315D96BB66B}"/>
              </a:ext>
            </a:extLst>
          </p:cNvPr>
          <p:cNvGrpSpPr/>
          <p:nvPr/>
        </p:nvGrpSpPr>
        <p:grpSpPr>
          <a:xfrm>
            <a:off x="3168803" y="4840717"/>
            <a:ext cx="1272762" cy="829975"/>
            <a:chOff x="3180497" y="2238501"/>
            <a:chExt cx="1881366" cy="1226849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7FB1BD0-0809-46F3-BD3A-609FD81C3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497" y="2314088"/>
              <a:ext cx="1049781" cy="788601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9FA9BA8-4604-4276-97D1-91E55E151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374" y="2238501"/>
              <a:ext cx="764469" cy="788601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471C897-52F3-47E5-BC67-87DD7BB59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377" y="2685519"/>
              <a:ext cx="1051469" cy="77983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4D8B875-BDEC-4690-B277-8EE8AD9D3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272" y="2486024"/>
              <a:ext cx="575591" cy="918345"/>
            </a:xfrm>
            <a:prstGeom prst="rect">
              <a:avLst/>
            </a:prstGeom>
          </p:spPr>
        </p:pic>
      </p:grpSp>
      <p:grpSp>
        <p:nvGrpSpPr>
          <p:cNvPr id="57" name="Crayons">
            <a:extLst>
              <a:ext uri="{FF2B5EF4-FFF2-40B4-BE49-F238E27FC236}">
                <a16:creationId xmlns:a16="http://schemas.microsoft.com/office/drawing/2014/main" id="{A15EB5CC-E79B-46B6-97E1-BB45101D2144}"/>
              </a:ext>
            </a:extLst>
          </p:cNvPr>
          <p:cNvGrpSpPr/>
          <p:nvPr/>
        </p:nvGrpSpPr>
        <p:grpSpPr>
          <a:xfrm rot="5814259">
            <a:off x="4639840" y="3974302"/>
            <a:ext cx="744038" cy="1058823"/>
            <a:chOff x="369291" y="1350481"/>
            <a:chExt cx="1076983" cy="1532631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8332D4E-BE78-4476-8A40-214FB049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291" y="1350481"/>
              <a:ext cx="1006836" cy="34067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A7344E3-8117-4A21-908B-0061D9D84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73" y="1590523"/>
              <a:ext cx="1006836" cy="34067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DD48616-5AC7-446F-94C9-61BF5F818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55" y="1828065"/>
              <a:ext cx="1006836" cy="34067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211ED37-BA3E-48DF-8BEC-139357F0E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37" y="2068107"/>
              <a:ext cx="1006836" cy="34067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01AAD1E7-7A5A-4B6F-BC53-70B733E32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56" y="2302395"/>
              <a:ext cx="1006836" cy="34067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228F938-DDE5-4556-B2E2-DAED0291E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38" y="2542437"/>
              <a:ext cx="1006836" cy="340675"/>
            </a:xfrm>
            <a:prstGeom prst="rect">
              <a:avLst/>
            </a:prstGeom>
          </p:spPr>
        </p:pic>
      </p:grpSp>
      <p:grpSp>
        <p:nvGrpSpPr>
          <p:cNvPr id="64" name="Sweets">
            <a:extLst>
              <a:ext uri="{FF2B5EF4-FFF2-40B4-BE49-F238E27FC236}">
                <a16:creationId xmlns:a16="http://schemas.microsoft.com/office/drawing/2014/main" id="{C3757E42-58AC-41EE-A57C-2AB8445556A1}"/>
              </a:ext>
            </a:extLst>
          </p:cNvPr>
          <p:cNvGrpSpPr/>
          <p:nvPr/>
        </p:nvGrpSpPr>
        <p:grpSpPr>
          <a:xfrm>
            <a:off x="5762050" y="4968590"/>
            <a:ext cx="1252309" cy="724616"/>
            <a:chOff x="4629078" y="1853024"/>
            <a:chExt cx="3649781" cy="2111853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D535764-E1E2-4F09-BE09-63F2B2DBB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00000">
              <a:off x="4692268" y="2904919"/>
              <a:ext cx="884654" cy="101103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A2BBDD1-A592-4851-A150-64AFECC8E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470" y="1853024"/>
              <a:ext cx="845432" cy="98488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1D517B3-7D79-45F0-BAF9-7774DFF5B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58" y="1989948"/>
              <a:ext cx="775706" cy="86068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45837EC-1C81-46A4-B5CD-79F5E9E3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95" y="3057424"/>
              <a:ext cx="926054" cy="63843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30D47A6-D07B-4CE7-BFDC-569FFDFB4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671" y="3230571"/>
              <a:ext cx="838896" cy="7343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9FD9930-9E0F-46D9-B251-31BDACFC5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57" y="2718573"/>
              <a:ext cx="773527" cy="78660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2413FB75-7C46-47E1-A37A-9B5634B6F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267" y="1881211"/>
              <a:ext cx="766990" cy="762632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5B52CE6-ECFF-4D1F-A1B1-88E1EAFA9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311" y="1887843"/>
              <a:ext cx="688548" cy="1252896"/>
            </a:xfrm>
            <a:prstGeom prst="rect">
              <a:avLst/>
            </a:prstGeom>
          </p:spPr>
        </p:pic>
      </p:grpSp>
      <p:grpSp>
        <p:nvGrpSpPr>
          <p:cNvPr id="73" name="Donuts">
            <a:extLst>
              <a:ext uri="{FF2B5EF4-FFF2-40B4-BE49-F238E27FC236}">
                <a16:creationId xmlns:a16="http://schemas.microsoft.com/office/drawing/2014/main" id="{9BF4DB74-2B3D-4676-9834-2542148AC6C3}"/>
              </a:ext>
            </a:extLst>
          </p:cNvPr>
          <p:cNvGrpSpPr/>
          <p:nvPr/>
        </p:nvGrpSpPr>
        <p:grpSpPr>
          <a:xfrm>
            <a:off x="6796191" y="4088065"/>
            <a:ext cx="1727360" cy="674876"/>
            <a:chOff x="5850883" y="1925177"/>
            <a:chExt cx="3007885" cy="1175175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B041669-ACBB-4C4B-B5C1-079C2FA72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850" y="1931542"/>
              <a:ext cx="555898" cy="560749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18D6E19-0234-4166-B989-DB3351521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09" y="1928786"/>
              <a:ext cx="555898" cy="560749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336E51E-2923-4DF8-B142-0F55AED88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861" y="1925178"/>
              <a:ext cx="555898" cy="56074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07E7B88-129A-4D33-A945-F7C0B3434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8451" y="1925177"/>
              <a:ext cx="555898" cy="560749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DABB633E-579F-4FE4-8F2C-4F90634DB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83" y="2539603"/>
              <a:ext cx="555898" cy="560749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51E463C-78C1-4B90-9A0F-CF5CB0CA1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442" y="2536847"/>
              <a:ext cx="555898" cy="560749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6034571-4C50-4E01-85DE-1C88602DE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894" y="2533239"/>
              <a:ext cx="555898" cy="56074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98EF7810-F19B-4ADA-B9B8-52031FA1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484" y="2533238"/>
              <a:ext cx="555898" cy="560749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79491CC1-BBD3-48BA-BA5F-8B8AC00F0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2870" y="1931542"/>
              <a:ext cx="555898" cy="560749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2E98EEAE-0B4F-41B1-8FDA-2CB1E6BD8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903" y="2539603"/>
              <a:ext cx="555898" cy="560749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A558AF-7E2C-4990-B714-C50232D20CF9}"/>
              </a:ext>
            </a:extLst>
          </p:cNvPr>
          <p:cNvSpPr/>
          <p:nvPr/>
        </p:nvSpPr>
        <p:spPr>
          <a:xfrm>
            <a:off x="2504077" y="2280723"/>
            <a:ext cx="558260" cy="5582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C688883-E1C8-4F0F-8496-55C46D21F215}"/>
              </a:ext>
            </a:extLst>
          </p:cNvPr>
          <p:cNvSpPr/>
          <p:nvPr/>
        </p:nvSpPr>
        <p:spPr>
          <a:xfrm>
            <a:off x="4035811" y="3051141"/>
            <a:ext cx="558260" cy="5582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8F5A109-8A0A-4BC3-A4CB-6C25FD08F1F3}"/>
              </a:ext>
            </a:extLst>
          </p:cNvPr>
          <p:cNvSpPr/>
          <p:nvPr/>
        </p:nvSpPr>
        <p:spPr>
          <a:xfrm>
            <a:off x="4974710" y="2280723"/>
            <a:ext cx="558260" cy="5582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C1B8827-B762-451C-B27D-190E417779C7}"/>
              </a:ext>
            </a:extLst>
          </p:cNvPr>
          <p:cNvSpPr/>
          <p:nvPr/>
        </p:nvSpPr>
        <p:spPr>
          <a:xfrm>
            <a:off x="6606185" y="3043143"/>
            <a:ext cx="558260" cy="5582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3CF37F0-FA88-4C37-8745-C48A0764BCDA}"/>
              </a:ext>
            </a:extLst>
          </p:cNvPr>
          <p:cNvSpPr/>
          <p:nvPr/>
        </p:nvSpPr>
        <p:spPr>
          <a:xfrm>
            <a:off x="7838117" y="2380807"/>
            <a:ext cx="558260" cy="5582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316B9F4A-DD83-403E-B395-73DD89678187}"/>
              </a:ext>
            </a:extLst>
          </p:cNvPr>
          <p:cNvSpPr/>
          <p:nvPr/>
        </p:nvSpPr>
        <p:spPr>
          <a:xfrm>
            <a:off x="2467945" y="4699131"/>
            <a:ext cx="558260" cy="5582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5AB17F86-79C3-410C-9068-9D6359E9FE71}"/>
              </a:ext>
            </a:extLst>
          </p:cNvPr>
          <p:cNvSpPr/>
          <p:nvPr/>
        </p:nvSpPr>
        <p:spPr>
          <a:xfrm>
            <a:off x="3869249" y="5551772"/>
            <a:ext cx="558260" cy="5582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7BF36663-4AEC-44EF-BDB9-502DE44D0225}"/>
              </a:ext>
            </a:extLst>
          </p:cNvPr>
          <p:cNvSpPr/>
          <p:nvPr/>
        </p:nvSpPr>
        <p:spPr>
          <a:xfrm>
            <a:off x="5076751" y="4699131"/>
            <a:ext cx="558260" cy="5582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4E4BF84-2A50-47AC-9CED-7ED12385DD73}"/>
              </a:ext>
            </a:extLst>
          </p:cNvPr>
          <p:cNvSpPr/>
          <p:nvPr/>
        </p:nvSpPr>
        <p:spPr>
          <a:xfrm>
            <a:off x="6327055" y="5551772"/>
            <a:ext cx="558260" cy="5582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95CEFFF-9952-4858-A429-F593005BC442}"/>
              </a:ext>
            </a:extLst>
          </p:cNvPr>
          <p:cNvSpPr/>
          <p:nvPr/>
        </p:nvSpPr>
        <p:spPr>
          <a:xfrm>
            <a:off x="7838117" y="4707316"/>
            <a:ext cx="558260" cy="5326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300" b="1" dirty="0">
                <a:solidFill>
                  <a:sysClr val="windowText" lastClr="00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50186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0C4AC8-AA08-475D-A16F-3B015E512FF8}"/>
              </a:ext>
            </a:extLst>
          </p:cNvPr>
          <p:cNvSpPr/>
          <p:nvPr/>
        </p:nvSpPr>
        <p:spPr>
          <a:xfrm>
            <a:off x="755650" y="4277032"/>
            <a:ext cx="7632700" cy="1921284"/>
          </a:xfrm>
          <a:prstGeom prst="roundRect">
            <a:avLst>
              <a:gd name="adj" fmla="val 783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C289C1-7916-4CBE-AD1A-DA51C68BB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3019" y="3503000"/>
            <a:ext cx="3023846" cy="1921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43437E-2DAA-4970-A1F8-D3BAA6059A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69" y="2529859"/>
            <a:ext cx="3224381" cy="3349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95421A-C416-41C6-9C90-23F4F32C1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0" y="2667462"/>
            <a:ext cx="3169125" cy="2013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EB75F-7EE4-4420-B0F9-1092392FDC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87" y="2428830"/>
            <a:ext cx="3023846" cy="351456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E55C03-7B2C-4B14-965F-553CBFA0BC63}"/>
              </a:ext>
            </a:extLst>
          </p:cNvPr>
          <p:cNvSpPr/>
          <p:nvPr/>
        </p:nvSpPr>
        <p:spPr>
          <a:xfrm>
            <a:off x="755650" y="780737"/>
            <a:ext cx="7632700" cy="842955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Osman Odd and </a:t>
            </a:r>
            <a:r>
              <a:rPr lang="en-GB" dirty="0" err="1"/>
              <a:t>Eshal</a:t>
            </a:r>
            <a:r>
              <a:rPr lang="en-GB" dirty="0"/>
              <a:t> Even were best friends. They did all sorts of things together; riding their bikes, playing games and going shopping.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43437E-2DAA-4970-A1F8-D3BAA6059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69" y="2743712"/>
            <a:ext cx="3224381" cy="3349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9569C1-C7A8-49AA-B86B-B295E89CD8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/>
          <a:stretch/>
        </p:blipFill>
        <p:spPr>
          <a:xfrm>
            <a:off x="0" y="1563943"/>
            <a:ext cx="4110528" cy="3782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EB75F-7EE4-4420-B0F9-1092392FDC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87" y="2642683"/>
            <a:ext cx="3023846" cy="3514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519F63-E7BA-4B37-89EA-D008BDC0A6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9"/>
          <a:stretch/>
        </p:blipFill>
        <p:spPr>
          <a:xfrm>
            <a:off x="4795345" y="308334"/>
            <a:ext cx="4348656" cy="213006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E55C03-7B2C-4B14-965F-553CBFA0BC63}"/>
              </a:ext>
            </a:extLst>
          </p:cNvPr>
          <p:cNvSpPr/>
          <p:nvPr/>
        </p:nvSpPr>
        <p:spPr>
          <a:xfrm>
            <a:off x="755650" y="780737"/>
            <a:ext cx="7632700" cy="1201887"/>
          </a:xfrm>
          <a:prstGeom prst="roundRect">
            <a:avLst/>
          </a:prstGeom>
          <a:solidFill>
            <a:srgbClr val="7868A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dirty="0"/>
              <a:t>One day, Osman Odd and </a:t>
            </a:r>
            <a:r>
              <a:rPr lang="en-GB" dirty="0" err="1"/>
              <a:t>Eshal</a:t>
            </a:r>
            <a:r>
              <a:rPr lang="en-GB" dirty="0"/>
              <a:t> Even went out shopping together.</a:t>
            </a:r>
          </a:p>
          <a:p>
            <a:pPr algn="ctr">
              <a:spcAft>
                <a:spcPts val="1200"/>
              </a:spcAft>
            </a:pPr>
            <a:r>
              <a:rPr lang="en-GB" dirty="0"/>
              <a:t>Osman Odd only ever bought items that were odd numbers and </a:t>
            </a:r>
            <a:r>
              <a:rPr lang="en-GB" dirty="0" err="1"/>
              <a:t>Eshal</a:t>
            </a:r>
            <a:r>
              <a:rPr lang="en-GB" dirty="0"/>
              <a:t> Even only bought an even number of items! </a:t>
            </a:r>
          </a:p>
        </p:txBody>
      </p:sp>
    </p:spTree>
    <p:extLst>
      <p:ext uri="{BB962C8B-B14F-4D97-AF65-F5344CB8AC3E}">
        <p14:creationId xmlns:p14="http://schemas.microsoft.com/office/powerpoint/2010/main" val="388607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E55C03-7B2C-4B14-965F-553CBFA0BC63}"/>
              </a:ext>
            </a:extLst>
          </p:cNvPr>
          <p:cNvSpPr/>
          <p:nvPr/>
        </p:nvSpPr>
        <p:spPr>
          <a:xfrm>
            <a:off x="1783608" y="780737"/>
            <a:ext cx="5576784" cy="1201887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dirty="0"/>
              <a:t>They were so excited about all the amazing treats in the shop that they filled their bags right up!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3437E-2DAA-4970-A1F8-D3BAA6059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33" y="1816642"/>
            <a:ext cx="3732919" cy="3877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EB75F-7EE4-4420-B0F9-1092392FD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9" y="1731719"/>
            <a:ext cx="3307641" cy="3844412"/>
          </a:xfrm>
          <a:prstGeom prst="rect">
            <a:avLst/>
          </a:prstGeom>
        </p:spPr>
      </p:pic>
      <p:pic>
        <p:nvPicPr>
          <p:cNvPr id="13" name="Paper Bag Back">
            <a:extLst>
              <a:ext uri="{FF2B5EF4-FFF2-40B4-BE49-F238E27FC236}">
                <a16:creationId xmlns:a16="http://schemas.microsoft.com/office/drawing/2014/main" id="{14EF8067-EFF9-47B0-8F49-51796F2D1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02" y="4056336"/>
            <a:ext cx="1386734" cy="2047322"/>
          </a:xfrm>
          <a:prstGeom prst="rect">
            <a:avLst/>
          </a:prstGeom>
        </p:spPr>
      </p:pic>
      <p:pic>
        <p:nvPicPr>
          <p:cNvPr id="17" name="Paper Bag Back">
            <a:extLst>
              <a:ext uri="{FF2B5EF4-FFF2-40B4-BE49-F238E27FC236}">
                <a16:creationId xmlns:a16="http://schemas.microsoft.com/office/drawing/2014/main" id="{37376B41-4141-4B7A-95EB-4E9EDB7E1C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6441" y="4056335"/>
            <a:ext cx="1361850" cy="2010584"/>
          </a:xfrm>
          <a:prstGeom prst="rect">
            <a:avLst/>
          </a:prstGeom>
        </p:spPr>
      </p:pic>
      <p:pic>
        <p:nvPicPr>
          <p:cNvPr id="19" name="Biscuits">
            <a:extLst>
              <a:ext uri="{FF2B5EF4-FFF2-40B4-BE49-F238E27FC236}">
                <a16:creationId xmlns:a16="http://schemas.microsoft.com/office/drawing/2014/main" id="{F3A50668-05EE-4E7F-B3F2-F28AFB10A5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29" y="3829267"/>
            <a:ext cx="849813" cy="734620"/>
          </a:xfrm>
          <a:prstGeom prst="rect">
            <a:avLst/>
          </a:prstGeom>
        </p:spPr>
      </p:pic>
      <p:pic>
        <p:nvPicPr>
          <p:cNvPr id="21" name="Cupcakes">
            <a:extLst>
              <a:ext uri="{FF2B5EF4-FFF2-40B4-BE49-F238E27FC236}">
                <a16:creationId xmlns:a16="http://schemas.microsoft.com/office/drawing/2014/main" id="{F7F016EC-7D37-4D18-A987-92338911D0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21" y="3829267"/>
            <a:ext cx="974196" cy="798467"/>
          </a:xfrm>
          <a:prstGeom prst="rect">
            <a:avLst/>
          </a:prstGeom>
        </p:spPr>
      </p:pic>
      <p:pic>
        <p:nvPicPr>
          <p:cNvPr id="20" name="Strawberries">
            <a:extLst>
              <a:ext uri="{FF2B5EF4-FFF2-40B4-BE49-F238E27FC236}">
                <a16:creationId xmlns:a16="http://schemas.microsoft.com/office/drawing/2014/main" id="{D1DB613C-52E5-45EF-A07A-BBF841717A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02" y="3915385"/>
            <a:ext cx="662042" cy="525872"/>
          </a:xfrm>
          <a:prstGeom prst="rect">
            <a:avLst/>
          </a:prstGeom>
        </p:spPr>
      </p:pic>
      <p:pic>
        <p:nvPicPr>
          <p:cNvPr id="22" name="Triceratops">
            <a:extLst>
              <a:ext uri="{FF2B5EF4-FFF2-40B4-BE49-F238E27FC236}">
                <a16:creationId xmlns:a16="http://schemas.microsoft.com/office/drawing/2014/main" id="{9E3F45AF-77F1-4C45-B5F1-C39D491659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3270">
            <a:off x="2972710" y="4047201"/>
            <a:ext cx="1037374" cy="453130"/>
          </a:xfrm>
          <a:prstGeom prst="rect">
            <a:avLst/>
          </a:prstGeom>
        </p:spPr>
      </p:pic>
      <p:pic>
        <p:nvPicPr>
          <p:cNvPr id="15" name="Paper Bag Front">
            <a:extLst>
              <a:ext uri="{FF2B5EF4-FFF2-40B4-BE49-F238E27FC236}">
                <a16:creationId xmlns:a16="http://schemas.microsoft.com/office/drawing/2014/main" id="{126F6BA6-BE51-4A32-B1E0-C963FA4724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66" y="4129773"/>
            <a:ext cx="1396027" cy="1984417"/>
          </a:xfrm>
          <a:prstGeom prst="rect">
            <a:avLst/>
          </a:prstGeom>
        </p:spPr>
      </p:pic>
      <p:pic>
        <p:nvPicPr>
          <p:cNvPr id="18" name="Paper Bag Front">
            <a:extLst>
              <a:ext uri="{FF2B5EF4-FFF2-40B4-BE49-F238E27FC236}">
                <a16:creationId xmlns:a16="http://schemas.microsoft.com/office/drawing/2014/main" id="{0D31040E-23C7-4927-9445-3B975F5962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9609" y="4128454"/>
            <a:ext cx="1370976" cy="19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E55C03-7B2C-4B14-965F-553CBFA0BC63}"/>
              </a:ext>
            </a:extLst>
          </p:cNvPr>
          <p:cNvSpPr/>
          <p:nvPr/>
        </p:nvSpPr>
        <p:spPr>
          <a:xfrm>
            <a:off x="1345963" y="780738"/>
            <a:ext cx="6452074" cy="950982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dirty="0"/>
              <a:t>Uh-oh! Their bags were so full, that when they went outside they broke and their shopping spilled all over the floor!</a:t>
            </a:r>
          </a:p>
        </p:txBody>
      </p:sp>
      <p:pic>
        <p:nvPicPr>
          <p:cNvPr id="19" name="Triceratops">
            <a:extLst>
              <a:ext uri="{FF2B5EF4-FFF2-40B4-BE49-F238E27FC236}">
                <a16:creationId xmlns:a16="http://schemas.microsoft.com/office/drawing/2014/main" id="{A459386A-01A6-4965-9670-3F863CBB38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12" y="3907072"/>
            <a:ext cx="1620848" cy="7079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5E7A1D-89EC-4062-B241-5B3FCEF68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8826">
            <a:off x="1199376" y="2079514"/>
            <a:ext cx="1404409" cy="2073416"/>
          </a:xfrm>
          <a:prstGeom prst="rect">
            <a:avLst/>
          </a:prstGeom>
        </p:spPr>
      </p:pic>
      <p:pic>
        <p:nvPicPr>
          <p:cNvPr id="18" name="Cupcakes">
            <a:extLst>
              <a:ext uri="{FF2B5EF4-FFF2-40B4-BE49-F238E27FC236}">
                <a16:creationId xmlns:a16="http://schemas.microsoft.com/office/drawing/2014/main" id="{C843566A-88C8-4C7B-BD99-A609D3D658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92" y="4038434"/>
            <a:ext cx="1352007" cy="1108127"/>
          </a:xfrm>
          <a:prstGeom prst="rect">
            <a:avLst/>
          </a:prstGeom>
        </p:spPr>
      </p:pic>
      <p:grpSp>
        <p:nvGrpSpPr>
          <p:cNvPr id="11" name="Bread rolls">
            <a:extLst>
              <a:ext uri="{FF2B5EF4-FFF2-40B4-BE49-F238E27FC236}">
                <a16:creationId xmlns:a16="http://schemas.microsoft.com/office/drawing/2014/main" id="{B476A550-09DD-448D-A104-29F4194E37C5}"/>
              </a:ext>
            </a:extLst>
          </p:cNvPr>
          <p:cNvGrpSpPr/>
          <p:nvPr/>
        </p:nvGrpSpPr>
        <p:grpSpPr>
          <a:xfrm rot="20764102">
            <a:off x="2945063" y="4542377"/>
            <a:ext cx="1550457" cy="1160758"/>
            <a:chOff x="942856" y="2388011"/>
            <a:chExt cx="1543169" cy="115530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2C34A15-7762-4348-859E-4C04309AB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856" y="2838591"/>
              <a:ext cx="847844" cy="7047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564BEF-6CE2-4621-9215-A5C067D1A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181" y="2838591"/>
              <a:ext cx="847844" cy="70472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3B0D385-6FCD-4D52-84D9-67F8D5A2D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856" y="2388011"/>
              <a:ext cx="847844" cy="70472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B9812B1-0BA6-49CE-8A46-2D8294854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181" y="2388011"/>
              <a:ext cx="847844" cy="70472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331CD1A-0DC0-4168-BBD1-1226CA9411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61377" flipH="1">
            <a:off x="6666849" y="2400073"/>
            <a:ext cx="1393868" cy="2057854"/>
          </a:xfrm>
          <a:prstGeom prst="rect">
            <a:avLst/>
          </a:prstGeom>
        </p:spPr>
      </p:pic>
      <p:pic>
        <p:nvPicPr>
          <p:cNvPr id="8" name="Biscuits">
            <a:extLst>
              <a:ext uri="{FF2B5EF4-FFF2-40B4-BE49-F238E27FC236}">
                <a16:creationId xmlns:a16="http://schemas.microsoft.com/office/drawing/2014/main" id="{897CB02E-8672-4CC9-AE43-C4BEA1DB9D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82" y="4814071"/>
            <a:ext cx="1352007" cy="1168741"/>
          </a:xfrm>
          <a:prstGeom prst="rect">
            <a:avLst/>
          </a:prstGeom>
        </p:spPr>
      </p:pic>
      <p:pic>
        <p:nvPicPr>
          <p:cNvPr id="17" name="Strawberries">
            <a:extLst>
              <a:ext uri="{FF2B5EF4-FFF2-40B4-BE49-F238E27FC236}">
                <a16:creationId xmlns:a16="http://schemas.microsoft.com/office/drawing/2014/main" id="{81B63B1B-1548-4E2D-B72A-BF48E3C54F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60" y="4951060"/>
            <a:ext cx="1197230" cy="95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1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E55C03-7B2C-4B14-965F-553CBFA0BC63}"/>
              </a:ext>
            </a:extLst>
          </p:cNvPr>
          <p:cNvSpPr/>
          <p:nvPr/>
        </p:nvSpPr>
        <p:spPr>
          <a:xfrm>
            <a:off x="1783608" y="780738"/>
            <a:ext cx="5576784" cy="1176250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dirty="0"/>
              <a:t>Can you help Osman Odd and </a:t>
            </a:r>
            <a:r>
              <a:rPr lang="en-GB" dirty="0" err="1"/>
              <a:t>Eshal</a:t>
            </a:r>
            <a:r>
              <a:rPr lang="en-GB" dirty="0"/>
              <a:t> Even to put their shopping back in to the correct bags?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3437E-2DAA-4970-A1F8-D3BAA6059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33" y="1816642"/>
            <a:ext cx="3732919" cy="3877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EB75F-7EE4-4420-B0F9-1092392FD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9" y="1731719"/>
            <a:ext cx="3307641" cy="3844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5E7A1D-89EC-4062-B241-5B3FCEF68A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10" y="4019409"/>
            <a:ext cx="1404409" cy="2073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31CD1A-0DC0-4168-BBD1-1226CA9411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783" y="4056336"/>
            <a:ext cx="1393868" cy="20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0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Osman Odd in his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530"/>
          <a:stretch/>
        </p:blipFill>
        <p:spPr>
          <a:xfrm flipH="1">
            <a:off x="4990743" y="3995160"/>
            <a:ext cx="3495230" cy="2862840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Osman Odd only buys items that have an odd number! </a:t>
            </a:r>
          </a:p>
        </p:txBody>
      </p:sp>
      <p:grpSp>
        <p:nvGrpSpPr>
          <p:cNvPr id="10" name="Bread rolls">
            <a:extLst>
              <a:ext uri="{FF2B5EF4-FFF2-40B4-BE49-F238E27FC236}">
                <a16:creationId xmlns:a16="http://schemas.microsoft.com/office/drawing/2014/main" id="{7660D5A7-548C-4D0D-983A-35E7A7A9EAD3}"/>
              </a:ext>
            </a:extLst>
          </p:cNvPr>
          <p:cNvGrpSpPr/>
          <p:nvPr/>
        </p:nvGrpSpPr>
        <p:grpSpPr>
          <a:xfrm>
            <a:off x="1683084" y="2191241"/>
            <a:ext cx="1543169" cy="1155302"/>
            <a:chOff x="942856" y="2388011"/>
            <a:chExt cx="1543169" cy="11553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CED7E6-697A-4C6C-BB52-B45A25C73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856" y="2838591"/>
              <a:ext cx="847844" cy="70472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CA46737-0279-4732-9BDF-DC4D02BC0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181" y="2838591"/>
              <a:ext cx="847844" cy="70472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5709D99-8F96-49E1-BF97-237A93CC4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856" y="2388011"/>
              <a:ext cx="847844" cy="70472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B6CB7C9-C856-464B-83AC-E43DDB02C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181" y="2388011"/>
              <a:ext cx="847844" cy="704722"/>
            </a:xfrm>
            <a:prstGeom prst="rect">
              <a:avLst/>
            </a:prstGeom>
          </p:spPr>
        </p:pic>
      </p:grpSp>
      <p:pic>
        <p:nvPicPr>
          <p:cNvPr id="15" name="Cupcakes">
            <a:extLst>
              <a:ext uri="{FF2B5EF4-FFF2-40B4-BE49-F238E27FC236}">
                <a16:creationId xmlns:a16="http://schemas.microsoft.com/office/drawing/2014/main" id="{BC07057F-918A-4FAE-9B4C-0FE1577645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63" y="2135705"/>
            <a:ext cx="1557340" cy="1276421"/>
          </a:xfrm>
          <a:prstGeom prst="rect">
            <a:avLst/>
          </a:prstGeom>
        </p:spPr>
      </p:pic>
      <p:grpSp>
        <p:nvGrpSpPr>
          <p:cNvPr id="18" name="Blocks">
            <a:extLst>
              <a:ext uri="{FF2B5EF4-FFF2-40B4-BE49-F238E27FC236}">
                <a16:creationId xmlns:a16="http://schemas.microsoft.com/office/drawing/2014/main" id="{81DE7CFA-AD79-4F33-854B-D87FC3BA3368}"/>
              </a:ext>
            </a:extLst>
          </p:cNvPr>
          <p:cNvGrpSpPr/>
          <p:nvPr/>
        </p:nvGrpSpPr>
        <p:grpSpPr>
          <a:xfrm>
            <a:off x="6309416" y="2161832"/>
            <a:ext cx="857883" cy="1218902"/>
            <a:chOff x="5208638" y="2568525"/>
            <a:chExt cx="1199076" cy="170367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893F9CF-82CF-43E8-85CD-662953EC1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638" y="3575480"/>
              <a:ext cx="691230" cy="69672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D2D1FF9-CD81-4EA3-9006-09AC557C9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638" y="3067925"/>
              <a:ext cx="691230" cy="69672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E9A2131-A6E3-4F60-B0B4-DEDF62229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638" y="2568525"/>
              <a:ext cx="691230" cy="69672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DF31798-0FB1-43F9-BC13-AC0D0FF9E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484" y="3575480"/>
              <a:ext cx="691230" cy="69672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48AC4F-AC63-4F03-A833-175B5DD06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484" y="3067925"/>
              <a:ext cx="691230" cy="69672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6CE354-DCC7-4350-9297-01C5BA745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484" y="2568525"/>
              <a:ext cx="691230" cy="696723"/>
            </a:xfrm>
            <a:prstGeom prst="rect">
              <a:avLst/>
            </a:prstGeom>
          </p:spPr>
        </p:pic>
      </p:grp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Which item should I choose? Why do you think that?</a:t>
            </a:r>
          </a:p>
        </p:txBody>
      </p:sp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Yes! I bought this because it has </a:t>
            </a:r>
            <a:r>
              <a:rPr lang="en-GB" b="1" dirty="0">
                <a:solidFill>
                  <a:schemeClr val="tx1"/>
                </a:solidFill>
              </a:rPr>
              <a:t>3</a:t>
            </a:r>
            <a:r>
              <a:rPr lang="en-GB" dirty="0">
                <a:solidFill>
                  <a:schemeClr val="tx1"/>
                </a:solidFill>
              </a:rPr>
              <a:t> cakes. </a:t>
            </a:r>
            <a:r>
              <a:rPr lang="en-GB" b="1" dirty="0">
                <a:solidFill>
                  <a:schemeClr val="tx1"/>
                </a:solidFill>
              </a:rPr>
              <a:t>3 is an odd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36416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417 L 1.94444E-6 -0.00394 L -0.09236 -0.02176 C -0.09358 -0.02199 -0.09462 -0.02269 -0.09566 -0.02269 C -0.10347 -0.02269 -0.1092 -0.02176 -0.11632 -0.02084 C -0.12413 -0.01991 -0.13368 -0.01945 -0.14132 -0.01875 L -0.14827 -0.01759 L -0.17205 -0.01459 C -0.18316 -0.01296 -0.20504 -0.00926 -0.20504 -0.00903 C -0.20868 -0.00834 -0.21198 -0.00695 -0.21545 -0.00625 C -0.2342 -0.00185 -0.22952 -0.00486 -0.24618 0.00116 C -0.2474 0.00162 -0.24844 0.00254 -0.24948 0.00324 C -0.26997 0.01389 -0.25417 0.00486 -0.27222 0.01551 L -0.27917 0.01967 C -0.28038 0.0206 -0.2816 0.02106 -0.28247 0.02176 C -0.29653 0.03472 -0.27691 0.01643 -0.29167 0.03148 C -0.29393 0.03356 -0.29844 0.03773 -0.29844 0.03773 C -0.29879 0.03866 -0.29913 0.03981 -0.29965 0.04074 C -0.30035 0.0419 -0.30122 0.04282 -0.30191 0.04398 C -0.30347 0.04606 -0.3066 0.05046 -0.30764 0.05324 C -0.30886 0.05625 -0.30972 0.05949 -0.31111 0.0625 L -0.31563 0.07291 C -0.31632 0.07477 -0.31719 0.07639 -0.31788 0.07824 C -0.31823 0.07916 -0.31858 0.08032 -0.31893 0.08125 C -0.31962 0.08287 -0.32066 0.08403 -0.32118 0.08565 C -0.3217 0.08657 -0.32188 0.08773 -0.32257 0.08866 C -0.32327 0.09051 -0.32483 0.09213 -0.32587 0.09398 C -0.32674 0.09514 -0.32726 0.09676 -0.32813 0.09815 C -0.33038 0.10671 -0.32847 0.10046 -0.3349 0.11481 C -0.33577 0.11643 -0.33594 0.11852 -0.33715 0.11991 C -0.33802 0.12106 -0.33889 0.12176 -0.33959 0.12291 C -0.34497 0.13426 -0.33889 0.12546 -0.3441 0.13241 C -0.34445 0.13379 -0.34497 0.13518 -0.34514 0.13657 C -0.34566 0.13912 -0.34653 0.14352 -0.3474 0.14606 C -0.35122 0.15625 -0.34861 0.14606 -0.35087 0.15648 C -0.35139 0.16852 -0.35243 0.18079 -0.35191 0.19282 C -0.35122 0.22616 -0.34653 0.17222 -0.35087 0.2118 L -0.34965 0.26713 L -0.34965 0.26736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2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1" animBg="1"/>
      <p:bldP spid="29" grpId="2" animBg="1"/>
      <p:bldP spid="29" grpId="3" animBg="1"/>
      <p:bldP spid="30" grpId="1" animBg="1"/>
      <p:bldP spid="30" grpId="2" animBg="1"/>
      <p:bldP spid="30" grpId="3" animBg="1"/>
      <p:bldP spid="30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</a:t>
            </a:r>
            <a:r>
              <a:rPr lang="en-GB" sz="2800" dirty="0" err="1"/>
              <a:t>Eshal</a:t>
            </a:r>
            <a:r>
              <a:rPr lang="en-GB" sz="2800" dirty="0"/>
              <a:t> Even in her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9"/>
          <a:stretch/>
        </p:blipFill>
        <p:spPr>
          <a:xfrm flipH="1">
            <a:off x="5067934" y="3936649"/>
            <a:ext cx="3692892" cy="2921351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</a:t>
            </a:r>
            <a:r>
              <a:rPr lang="en-GB" dirty="0" err="1"/>
              <a:t>Eshal</a:t>
            </a:r>
            <a:r>
              <a:rPr lang="en-GB" dirty="0"/>
              <a:t> Even only buys items that have an even number! 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Which item should I choose? Why do you think that?</a:t>
            </a:r>
          </a:p>
        </p:txBody>
      </p:sp>
      <p:pic>
        <p:nvPicPr>
          <p:cNvPr id="3" name="Triceratops">
            <a:extLst>
              <a:ext uri="{FF2B5EF4-FFF2-40B4-BE49-F238E27FC236}">
                <a16:creationId xmlns:a16="http://schemas.microsoft.com/office/drawing/2014/main" id="{43230A15-7F8B-4884-AC3B-468F5D1F98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17" y="2320161"/>
            <a:ext cx="2020494" cy="882562"/>
          </a:xfrm>
          <a:prstGeom prst="rect">
            <a:avLst/>
          </a:prstGeom>
        </p:spPr>
      </p:pic>
      <p:pic>
        <p:nvPicPr>
          <p:cNvPr id="9" name="Dolls">
            <a:extLst>
              <a:ext uri="{FF2B5EF4-FFF2-40B4-BE49-F238E27FC236}">
                <a16:creationId xmlns:a16="http://schemas.microsoft.com/office/drawing/2014/main" id="{30A874DC-5677-4E28-92C9-3D4871F948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09" y="2146791"/>
            <a:ext cx="1913021" cy="1284166"/>
          </a:xfrm>
          <a:prstGeom prst="rect">
            <a:avLst/>
          </a:prstGeom>
        </p:spPr>
      </p:pic>
      <p:pic>
        <p:nvPicPr>
          <p:cNvPr id="16" name="Strawberries">
            <a:extLst>
              <a:ext uri="{FF2B5EF4-FFF2-40B4-BE49-F238E27FC236}">
                <a16:creationId xmlns:a16="http://schemas.microsoft.com/office/drawing/2014/main" id="{E706EB83-FC99-4AD0-B412-50E5500A0C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63" y="2146792"/>
            <a:ext cx="1406096" cy="1116888"/>
          </a:xfrm>
          <a:prstGeom prst="rect">
            <a:avLst/>
          </a:prstGeom>
        </p:spPr>
      </p:pic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Yes! I bought this because it has </a:t>
            </a:r>
            <a:r>
              <a:rPr lang="en-GB" b="1" dirty="0">
                <a:solidFill>
                  <a:schemeClr val="tx1"/>
                </a:solidFill>
              </a:rPr>
              <a:t>2</a:t>
            </a:r>
            <a:r>
              <a:rPr lang="en-GB" dirty="0">
                <a:solidFill>
                  <a:schemeClr val="tx1"/>
                </a:solidFill>
              </a:rPr>
              <a:t> strawberries. </a:t>
            </a:r>
            <a:r>
              <a:rPr lang="en-GB" b="1" dirty="0">
                <a:solidFill>
                  <a:schemeClr val="tx1"/>
                </a:solidFill>
              </a:rPr>
              <a:t>2 is an even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269992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278 L -0.00261 0.00301 C -0.00278 0.00278 -0.0158 -0.00092 -0.01789 -0.00115 C -0.02622 -0.00185 -0.03455 -0.00185 -0.04289 -0.00231 L -0.06303 -0.0037 C -0.06493 -0.00416 -0.06719 -0.00439 -0.06945 -0.00486 C -0.07101 -0.00532 -0.07275 -0.00601 -0.07414 -0.00625 C -0.08681 -0.0081 -0.08351 -0.00671 -0.09514 -0.00879 C -0.09688 -0.00902 -0.09827 -0.00949 -0.09983 -0.00995 C -0.10174 -0.01041 -0.10365 -0.01088 -0.10573 -0.01134 C -0.10712 -0.01157 -0.10868 -0.01226 -0.11042 -0.0125 C -0.12066 -0.01365 -0.1408 -0.01504 -0.1408 -0.01481 C -0.15053 -0.01759 -0.14254 -0.01574 -0.15886 -0.01759 C -0.16216 -0.01805 -0.16546 -0.01851 -0.16841 -0.01898 C -0.17118 -0.01921 -0.17431 -0.0199 -0.17709 -0.02013 C -0.18178 -0.0206 -0.18646 -0.02106 -0.1915 -0.02129 L -0.22171 -0.02013 C -0.22778 -0.0199 -0.23386 -0.01921 -0.23976 -0.01898 L -0.2875 -0.01759 C -0.29445 -0.01666 -0.30139 -0.01666 -0.30834 -0.01504 C -0.31216 -0.01412 -0.31598 -0.01296 -0.3198 -0.0125 C -0.32743 -0.01157 -0.33507 -0.01157 -0.34271 -0.00995 C -0.34653 -0.00902 -0.35035 -0.00856 -0.35417 -0.0074 C -0.35834 -0.00625 -0.36233 -0.00486 -0.3665 -0.0037 C -0.36841 -0.003 -0.37032 -0.00277 -0.37223 -0.00231 C -0.37535 -0.00162 -0.37848 -0.00046 -0.38178 0.00024 C -0.38646 0.00093 -0.39046 0.00139 -0.39497 0.00278 C -0.40105 0.0044 -0.4073 0.0051 -0.4132 0.00787 C -0.41511 0.00857 -0.41684 0.00973 -0.41893 0.01042 C -0.42066 0.01088 -0.42275 0.01112 -0.42466 0.01158 C -0.43785 0.01551 -0.42657 0.01297 -0.44167 0.01806 C -0.4566 0.02292 -0.44011 0.01621 -0.45122 0.02037 C -0.45608 0.02223 -0.46059 0.02547 -0.46459 0.0294 C -0.4658 0.03056 -0.46702 0.03218 -0.46841 0.03311 C -0.47327 0.03704 -0.47327 0.03681 -0.47796 0.0382 C -0.48612 0.04561 -0.47379 0.03496 -0.48559 0.04329 C -0.48872 0.04561 -0.49184 0.04838 -0.49497 0.05093 C -0.49671 0.05232 -0.49844 0.05301 -0.49983 0.05487 C -0.51355 0.07315 -0.49723 0.05186 -0.50834 0.06482 C -0.50973 0.06644 -0.51094 0.06829 -0.51216 0.06991 C -0.51285 0.07107 -0.5132 0.07269 -0.51407 0.07385 C -0.51493 0.07477 -0.51598 0.07547 -0.51702 0.07639 C -0.51893 0.08149 -0.51875 0.08195 -0.52171 0.08658 C -0.52257 0.08797 -0.52379 0.08889 -0.52448 0.09028 C -0.52605 0.09283 -0.5283 0.09792 -0.5283 0.09815 C -0.52865 0.09931 -0.529 0.10047 -0.52934 0.10162 C -0.53056 0.1051 -0.5323 0.10834 -0.53316 0.11181 C -0.53473 0.11852 -0.53664 0.12616 -0.53889 0.13218 C -0.53976 0.13473 -0.5408 0.13727 -0.54167 0.13982 C -0.54428 0.14769 -0.54063 0.13959 -0.54462 0.14746 C -0.54497 0.14908 -0.54514 0.15093 -0.54549 0.15255 C -0.54601 0.15463 -0.54705 0.15672 -0.5474 0.1588 C -0.54792 0.16135 -0.54792 0.16389 -0.54844 0.16644 C -0.55018 0.17825 -0.54844 0.16575 -0.55035 0.17547 C -0.55087 0.17894 -0.55174 0.18588 -0.55226 0.18936 C -0.55191 0.19514 -0.55157 0.20116 -0.55122 0.20718 C -0.55105 0.21042 -0.55035 0.21389 -0.55035 0.21737 C -0.55035 0.22778 -0.55053 0.23843 -0.55122 0.24908 C -0.55139 0.25116 -0.55261 0.25325 -0.55313 0.25533 C -0.55348 0.25672 -0.55382 0.25787 -0.55417 0.25926 C -0.55469 0.26274 -0.55556 0.26968 -0.55591 0.27315 C -0.55573 0.28195 -0.55556 0.29098 -0.55504 0.29977 C -0.55504 0.30116 -0.55417 0.30371 -0.55417 0.30394 " pathEditMode="relative" rAng="0" ptsTypes="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74" y="1384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1889" y="435743"/>
            <a:ext cx="8368937" cy="994306"/>
          </a:xfrm>
        </p:spPr>
        <p:txBody>
          <a:bodyPr/>
          <a:lstStyle/>
          <a:p>
            <a:pPr algn="ctr"/>
            <a:r>
              <a:rPr lang="en-GB" sz="2800" dirty="0"/>
              <a:t>Can you put an item for Osman Odd in his bag?</a:t>
            </a:r>
            <a:endParaRPr lang="en-GB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928A-296C-4BB5-947C-846E8E6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530"/>
          <a:stretch/>
        </p:blipFill>
        <p:spPr>
          <a:xfrm flipH="1">
            <a:off x="4990743" y="3995160"/>
            <a:ext cx="3495230" cy="2862840"/>
          </a:xfrm>
          <a:prstGeom prst="rect">
            <a:avLst/>
          </a:prstGeom>
        </p:spPr>
      </p:pic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5A6149FF-91DF-4D39-9076-4112DBFA39DD}"/>
              </a:ext>
            </a:extLst>
          </p:cNvPr>
          <p:cNvSpPr/>
          <p:nvPr/>
        </p:nvSpPr>
        <p:spPr>
          <a:xfrm>
            <a:off x="60961" y="3196046"/>
            <a:ext cx="3030582" cy="34573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aper Bag Back">
            <a:extLst>
              <a:ext uri="{FF2B5EF4-FFF2-40B4-BE49-F238E27FC236}">
                <a16:creationId xmlns:a16="http://schemas.microsoft.com/office/drawing/2014/main" id="{C88ED961-755B-4DF7-B37C-170EC4087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97123"/>
            <a:ext cx="1622759" cy="23957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CE7F3F-11C0-44A3-B3D3-C99EBB794EEE}"/>
              </a:ext>
            </a:extLst>
          </p:cNvPr>
          <p:cNvSpPr/>
          <p:nvPr/>
        </p:nvSpPr>
        <p:spPr>
          <a:xfrm>
            <a:off x="942856" y="1323703"/>
            <a:ext cx="7258287" cy="391904"/>
          </a:xfrm>
          <a:prstGeom prst="roundRect">
            <a:avLst/>
          </a:pr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en-GB" dirty="0"/>
              <a:t>Remember: Osman Odd only buys items that have an odd number! </a:t>
            </a:r>
          </a:p>
        </p:txBody>
      </p:sp>
      <p:pic>
        <p:nvPicPr>
          <p:cNvPr id="41" name="Coloured Pencils">
            <a:extLst>
              <a:ext uri="{FF2B5EF4-FFF2-40B4-BE49-F238E27FC236}">
                <a16:creationId xmlns:a16="http://schemas.microsoft.com/office/drawing/2014/main" id="{B8013955-DB6D-4805-9F21-0B271E3310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/>
          <a:stretch/>
        </p:blipFill>
        <p:spPr>
          <a:xfrm rot="16200000">
            <a:off x="1902239" y="1950775"/>
            <a:ext cx="1027442" cy="1620590"/>
          </a:xfrm>
          <a:prstGeom prst="rect">
            <a:avLst/>
          </a:prstGeom>
        </p:spPr>
      </p:pic>
      <p:pic>
        <p:nvPicPr>
          <p:cNvPr id="15" name="Biscuits">
            <a:extLst>
              <a:ext uri="{FF2B5EF4-FFF2-40B4-BE49-F238E27FC236}">
                <a16:creationId xmlns:a16="http://schemas.microsoft.com/office/drawing/2014/main" id="{BC07057F-918A-4FAE-9B4C-0FE1577645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42" y="2184082"/>
            <a:ext cx="1352007" cy="1168741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5465E5-EE98-4568-9D43-28624C3FA78C}"/>
              </a:ext>
            </a:extLst>
          </p:cNvPr>
          <p:cNvSpPr/>
          <p:nvPr/>
        </p:nvSpPr>
        <p:spPr>
          <a:xfrm>
            <a:off x="3091543" y="4180012"/>
            <a:ext cx="2447108" cy="1071154"/>
          </a:xfrm>
          <a:prstGeom prst="wedgeRoundRectCallout">
            <a:avLst>
              <a:gd name="adj1" fmla="val 85573"/>
              <a:gd name="adj2" fmla="val 32418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do you know which item is odd or even?</a:t>
            </a:r>
          </a:p>
        </p:txBody>
      </p:sp>
      <p:pic>
        <p:nvPicPr>
          <p:cNvPr id="28" name="Paper Bag Front">
            <a:extLst>
              <a:ext uri="{FF2B5EF4-FFF2-40B4-BE49-F238E27FC236}">
                <a16:creationId xmlns:a16="http://schemas.microsoft.com/office/drawing/2014/main" id="{50160519-1490-47CF-983F-496950910B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" y="3881266"/>
            <a:ext cx="1633634" cy="232216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045D0885-7150-424A-B201-F2EDF996A5C9}"/>
              </a:ext>
            </a:extLst>
          </p:cNvPr>
          <p:cNvSpPr/>
          <p:nvPr/>
        </p:nvSpPr>
        <p:spPr>
          <a:xfrm>
            <a:off x="3091543" y="4184265"/>
            <a:ext cx="2447108" cy="1350032"/>
          </a:xfrm>
          <a:prstGeom prst="wedgeRoundRectCallout">
            <a:avLst>
              <a:gd name="adj1" fmla="val 84861"/>
              <a:gd name="adj2" fmla="val 15001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Yes! I bought this because it has </a:t>
            </a:r>
            <a:r>
              <a:rPr lang="en-GB" b="1" dirty="0">
                <a:solidFill>
                  <a:schemeClr val="tx1"/>
                </a:solidFill>
              </a:rPr>
              <a:t>5</a:t>
            </a:r>
            <a:r>
              <a:rPr lang="en-GB" dirty="0">
                <a:solidFill>
                  <a:schemeClr val="tx1"/>
                </a:solidFill>
              </a:rPr>
              <a:t> biscuits. </a:t>
            </a:r>
            <a:r>
              <a:rPr lang="en-GB" b="1" dirty="0">
                <a:solidFill>
                  <a:schemeClr val="tx1"/>
                </a:solidFill>
              </a:rPr>
              <a:t>5 is an odd number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2F7B401-1B76-47B7-ACAA-CFBE22D5774E}"/>
              </a:ext>
            </a:extLst>
          </p:cNvPr>
          <p:cNvSpPr/>
          <p:nvPr/>
        </p:nvSpPr>
        <p:spPr>
          <a:xfrm>
            <a:off x="3529079" y="4630591"/>
            <a:ext cx="2447108" cy="607409"/>
          </a:xfrm>
          <a:prstGeom prst="wedgeRoundRectCallout">
            <a:avLst>
              <a:gd name="adj1" fmla="val 67068"/>
              <a:gd name="adj2" fmla="val 38153"/>
              <a:gd name="adj3" fmla="val 16667"/>
            </a:avLst>
          </a:prstGeom>
          <a:solidFill>
            <a:srgbClr val="FFED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grpSp>
        <p:nvGrpSpPr>
          <p:cNvPr id="26" name="Donuts">
            <a:extLst>
              <a:ext uri="{FF2B5EF4-FFF2-40B4-BE49-F238E27FC236}">
                <a16:creationId xmlns:a16="http://schemas.microsoft.com/office/drawing/2014/main" id="{9A8E1A2B-2412-4759-9FF1-60570BFDAEA3}"/>
              </a:ext>
            </a:extLst>
          </p:cNvPr>
          <p:cNvGrpSpPr/>
          <p:nvPr/>
        </p:nvGrpSpPr>
        <p:grpSpPr>
          <a:xfrm>
            <a:off x="5850883" y="2262147"/>
            <a:ext cx="2350260" cy="918242"/>
            <a:chOff x="5850883" y="1925177"/>
            <a:chExt cx="3007885" cy="11751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81417BB-D8A6-4F28-A5A8-AB66D3AE7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850" y="1931542"/>
              <a:ext cx="555898" cy="56074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024E53B-9909-4199-9262-08E9F32C9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09" y="1928786"/>
              <a:ext cx="555898" cy="56074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5F561EB-B0DF-4671-9897-FC4DF838B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861" y="1925178"/>
              <a:ext cx="555898" cy="56074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FC8DD94-8A11-4022-9FAF-BBD07C8CD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8451" y="1925177"/>
              <a:ext cx="555898" cy="56074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55761E7-D387-4B8A-8F12-250888E86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83" y="2539603"/>
              <a:ext cx="555898" cy="56074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83DAA9D-8902-40EF-9B17-6378CFBD6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442" y="2536847"/>
              <a:ext cx="555898" cy="56074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958F22B-515F-4F1B-A03B-5D02A474D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894" y="2533239"/>
              <a:ext cx="555898" cy="56074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FA2ABED-A9C1-4D88-9FC0-708711076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484" y="2533238"/>
              <a:ext cx="555898" cy="56074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2063BF4-8FB2-4F46-9ADA-EB1D60B3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2870" y="1931542"/>
              <a:ext cx="555898" cy="56074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26EF98-9359-422E-A685-7B596CE07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903" y="2539603"/>
              <a:ext cx="555898" cy="560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35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16 L -2.5E-6 -0.00393 L -0.09236 -0.02176 C -0.09357 -0.02199 -0.09462 -0.02268 -0.09566 -0.02268 C -0.10347 -0.02268 -0.1092 -0.02176 -0.11632 -0.02083 C -0.12413 -0.0199 -0.13368 -0.01944 -0.14132 -0.01875 L -0.14826 -0.01759 L -0.17205 -0.01458 C -0.18316 -0.01296 -0.20503 -0.00926 -0.20503 -0.00902 C -0.20868 -0.00833 -0.21198 -0.00694 -0.21545 -0.00625 C -0.2342 -0.00185 -0.22951 -0.00486 -0.24618 0.00116 C -0.24739 0.00162 -0.24843 0.00255 -0.24948 0.00324 C -0.26996 0.01389 -0.25416 0.00486 -0.27222 0.01551 L -0.27916 0.01968 C -0.28038 0.02061 -0.28159 0.02107 -0.28246 0.02176 C -0.29653 0.03473 -0.27691 0.01644 -0.29166 0.03149 C -0.29392 0.03357 -0.29843 0.03774 -0.29843 0.03797 C -0.29878 0.03866 -0.29913 0.03982 -0.29965 0.04074 C -0.30034 0.0419 -0.30121 0.04283 -0.30191 0.04399 C -0.30347 0.04607 -0.30659 0.05047 -0.30764 0.05324 C -0.30885 0.05625 -0.30972 0.05949 -0.31111 0.0625 L -0.31562 0.07292 C -0.31632 0.07477 -0.31718 0.07639 -0.31788 0.07824 C -0.31823 0.07917 -0.31857 0.08033 -0.31892 0.08125 C -0.31962 0.08287 -0.32066 0.08403 -0.32118 0.08565 C -0.3217 0.08658 -0.32187 0.08774 -0.32257 0.08866 C -0.32326 0.09051 -0.32482 0.09213 -0.32587 0.09399 C -0.32673 0.09514 -0.32725 0.09676 -0.32812 0.09815 C -0.33038 0.10672 -0.32847 0.10047 -0.33489 0.11482 C -0.33576 0.11644 -0.33593 0.11852 -0.33715 0.11991 C -0.33802 0.12107 -0.33889 0.12176 -0.33958 0.12292 C -0.34496 0.13426 -0.33889 0.12547 -0.34409 0.13241 C -0.34444 0.1338 -0.34496 0.13519 -0.34514 0.13658 C -0.34566 0.13912 -0.34653 0.14352 -0.34739 0.14607 C -0.35121 0.15625 -0.34861 0.14607 -0.35087 0.15649 C -0.35139 0.16852 -0.35243 0.18079 -0.35191 0.19283 C -0.35121 0.22616 -0.34653 0.17223 -0.35087 0.21181 L -0.34965 0.26713 L -0.34965 0.26736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2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0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563</TotalTime>
  <Words>715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put an item for Osman Odd in his bag?</vt:lpstr>
      <vt:lpstr>Can you put an item for Eshal Even in her bag?</vt:lpstr>
      <vt:lpstr>Can you put an item for Osman Odd in his bag?</vt:lpstr>
      <vt:lpstr>Can you put an item for Eshal Even in her bag?</vt:lpstr>
      <vt:lpstr>Can you put an item for Osman Odd in his bag?</vt:lpstr>
      <vt:lpstr>Can you put an item for Eshal Even in her bag?</vt:lpstr>
      <vt:lpstr>Can you put an item for Osman Odd in his bag?</vt:lpstr>
      <vt:lpstr>Can you put an item for Eshal Even in her bag?</vt:lpstr>
      <vt:lpstr>Can you put an item for Osman Odd in his bag?</vt:lpstr>
      <vt:lpstr>Can you put an item for Eshal Even in her bag?</vt:lpstr>
      <vt:lpstr>Can you remember what items  went in each bag?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Swift</dc:creator>
  <cp:lastModifiedBy>Lucy Swift</cp:lastModifiedBy>
  <cp:revision>48</cp:revision>
  <dcterms:created xsi:type="dcterms:W3CDTF">2020-05-04T07:42:20Z</dcterms:created>
  <dcterms:modified xsi:type="dcterms:W3CDTF">2020-05-06T14:10:43Z</dcterms:modified>
</cp:coreProperties>
</file>