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 id="2147483660" r:id="rId2"/>
  </p:sldMasterIdLst>
  <p:notesMasterIdLst>
    <p:notesMasterId r:id="rId21"/>
  </p:notesMasterIdLst>
  <p:sldIdLst>
    <p:sldId id="299" r:id="rId3"/>
    <p:sldId id="271" r:id="rId4"/>
    <p:sldId id="272" r:id="rId5"/>
    <p:sldId id="304" r:id="rId6"/>
    <p:sldId id="266" r:id="rId7"/>
    <p:sldId id="300" r:id="rId8"/>
    <p:sldId id="287" r:id="rId9"/>
    <p:sldId id="303" r:id="rId10"/>
    <p:sldId id="302" r:id="rId11"/>
    <p:sldId id="283" r:id="rId12"/>
    <p:sldId id="301" r:id="rId13"/>
    <p:sldId id="306" r:id="rId14"/>
    <p:sldId id="289" r:id="rId15"/>
    <p:sldId id="295" r:id="rId16"/>
    <p:sldId id="307" r:id="rId17"/>
    <p:sldId id="298" r:id="rId18"/>
    <p:sldId id="305" r:id="rId19"/>
    <p:sldId id="273" r:id="rId20"/>
  </p:sldIdLst>
  <p:sldSz cx="12192000" cy="6858000"/>
  <p:notesSz cx="6858000" cy="9144000"/>
  <p:embeddedFontLst>
    <p:embeddedFont>
      <p:font typeface="League Spartan" panose="020B0604020202020204" charset="0"/>
      <p:bold r:id="rId22"/>
    </p:embeddedFont>
    <p:embeddedFont>
      <p:font typeface="Gill Sans MT" panose="020B0502020104020203"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Lato Light" panose="020B0604020202020204" charset="0"/>
      <p:regular r:id="rId31"/>
      <p:italic r:id="rId32"/>
    </p:embeddedFont>
    <p:embeddedFont>
      <p:font typeface="Lato" panose="020B0604020202020204" charset="0"/>
      <p:regular r:id="rId33"/>
      <p:bold r:id="rId34"/>
      <p:italic r:id="rId35"/>
      <p:boldItalic r:id="rId36"/>
    </p:embeddedFont>
    <p:embeddedFont>
      <p:font typeface="Calibri Light" panose="020F0302020204030204" pitchFamily="34" charset="0"/>
      <p:regular r:id="rId37"/>
      <p:italic r:id="rId38"/>
    </p:embeddedFont>
    <p:embeddedFont>
      <p:font typeface="Open Sans Extrabold" panose="020B0604020202020204" charset="0"/>
      <p:bold r:id="rId39"/>
      <p:boldItalic r:id="rId40"/>
    </p:embeddedFont>
    <p:embeddedFont>
      <p:font typeface="Open Sans Light" panose="020B0604020202020204" charset="0"/>
      <p:regular r:id="rId41"/>
      <p: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72" clrIdx="0">
    <p:extLst/>
  </p:cmAuthor>
  <p:cmAuthor id="2" name="Karen" initials="KS" lastIdx="20" clrIdx="1"/>
  <p:cmAuthor id="3" name="Jenny Barksfield" initials="JB" lastIdx="19" clrIdx="2">
    <p:extLst/>
  </p:cmAuthor>
  <p:cmAuthor id="4" name="Jenny Fox" initials="JF" lastIdx="1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95519E"/>
    <a:srgbClr val="74767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058" autoAdjust="0"/>
  </p:normalViewPr>
  <p:slideViewPr>
    <p:cSldViewPr snapToGrid="0">
      <p:cViewPr>
        <p:scale>
          <a:sx n="63" d="100"/>
          <a:sy n="63" d="100"/>
        </p:scale>
        <p:origin x="-102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29/04/2020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dirty="0"/>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615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11</a:t>
            </a:fld>
            <a:endParaRPr lang="en-GB" dirty="0"/>
          </a:p>
        </p:txBody>
      </p:sp>
    </p:spTree>
    <p:extLst>
      <p:ext uri="{BB962C8B-B14F-4D97-AF65-F5344CB8AC3E}">
        <p14:creationId xmlns:p14="http://schemas.microsoft.com/office/powerpoint/2010/main" val="1013566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baseline="0" dirty="0" smtClean="0"/>
          </a:p>
        </p:txBody>
      </p:sp>
      <p:sp>
        <p:nvSpPr>
          <p:cNvPr id="4" name="Slide Number Placeholder 3"/>
          <p:cNvSpPr>
            <a:spLocks noGrp="1"/>
          </p:cNvSpPr>
          <p:nvPr>
            <p:ph type="sldNum" sz="quarter" idx="10"/>
          </p:nvPr>
        </p:nvSpPr>
        <p:spPr/>
        <p:txBody>
          <a:bodyPr/>
          <a:lstStyle/>
          <a:p>
            <a:fld id="{567DB251-18AC-41D5-959F-F289AB917537}" type="slidenum">
              <a:rPr lang="en-GB" smtClean="0"/>
              <a:t>13</a:t>
            </a:fld>
            <a:endParaRPr lang="en-GB" dirty="0"/>
          </a:p>
        </p:txBody>
      </p:sp>
    </p:spTree>
    <p:extLst>
      <p:ext uri="{BB962C8B-B14F-4D97-AF65-F5344CB8AC3E}">
        <p14:creationId xmlns:p14="http://schemas.microsoft.com/office/powerpoint/2010/main" val="1131487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14</a:t>
            </a:fld>
            <a:endParaRPr lang="en-GB"/>
          </a:p>
        </p:txBody>
      </p:sp>
    </p:spTree>
    <p:extLst>
      <p:ext uri="{BB962C8B-B14F-4D97-AF65-F5344CB8AC3E}">
        <p14:creationId xmlns:p14="http://schemas.microsoft.com/office/powerpoint/2010/main" val="3337624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15</a:t>
            </a:fld>
            <a:endParaRPr lang="en-GB"/>
          </a:p>
        </p:txBody>
      </p:sp>
    </p:spTree>
    <p:extLst>
      <p:ext uri="{BB962C8B-B14F-4D97-AF65-F5344CB8AC3E}">
        <p14:creationId xmlns:p14="http://schemas.microsoft.com/office/powerpoint/2010/main" val="1427208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Aft>
                <a:spcPts val="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GB" sz="1200" i="1"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16</a:t>
            </a:fld>
            <a:endParaRPr lang="en-GB"/>
          </a:p>
        </p:txBody>
      </p:sp>
    </p:spTree>
    <p:extLst>
      <p:ext uri="{BB962C8B-B14F-4D97-AF65-F5344CB8AC3E}">
        <p14:creationId xmlns:p14="http://schemas.microsoft.com/office/powerpoint/2010/main" val="361518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459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baseline="0" dirty="0" smtClean="0"/>
          </a:p>
        </p:txBody>
      </p:sp>
      <p:sp>
        <p:nvSpPr>
          <p:cNvPr id="4" name="Slide Number Placeholder 3"/>
          <p:cNvSpPr>
            <a:spLocks noGrp="1"/>
          </p:cNvSpPr>
          <p:nvPr>
            <p:ph type="sldNum" sz="quarter" idx="10"/>
          </p:nvPr>
        </p:nvSpPr>
        <p:spPr/>
        <p:txBody>
          <a:bodyPr/>
          <a:lstStyle/>
          <a:p>
            <a:fld id="{567DB251-18AC-41D5-959F-F289AB917537}" type="slidenum">
              <a:rPr lang="en-GB" smtClean="0"/>
              <a:t>18</a:t>
            </a:fld>
            <a:endParaRPr lang="en-GB" dirty="0"/>
          </a:p>
        </p:txBody>
      </p:sp>
    </p:spTree>
    <p:extLst>
      <p:ext uri="{BB962C8B-B14F-4D97-AF65-F5344CB8AC3E}">
        <p14:creationId xmlns:p14="http://schemas.microsoft.com/office/powerpoint/2010/main" val="404812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smtClean="0"/>
          </a:p>
          <a:p>
            <a:endParaRPr lang="en-GB" b="0" i="0" dirty="0" smtClean="0"/>
          </a:p>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151967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944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baseline="0" dirty="0" smtClean="0"/>
          </a:p>
          <a:p>
            <a:endParaRPr lang="en-US" b="0" dirty="0" smtClean="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dirty="0"/>
          </a:p>
        </p:txBody>
      </p:sp>
    </p:spTree>
    <p:extLst>
      <p:ext uri="{BB962C8B-B14F-4D97-AF65-F5344CB8AC3E}">
        <p14:creationId xmlns:p14="http://schemas.microsoft.com/office/powerpoint/2010/main" val="2058209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baseline="0" dirty="0" smtClean="0"/>
          </a:p>
          <a:p>
            <a:endParaRPr lang="en-US" b="0" dirty="0" smtClean="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2058209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8</a:t>
            </a:fld>
            <a:endParaRPr lang="en-GB" dirty="0"/>
          </a:p>
        </p:txBody>
      </p:sp>
    </p:spTree>
    <p:extLst>
      <p:ext uri="{BB962C8B-B14F-4D97-AF65-F5344CB8AC3E}">
        <p14:creationId xmlns:p14="http://schemas.microsoft.com/office/powerpoint/2010/main" val="783065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dirty="0"/>
          </a:p>
        </p:txBody>
      </p:sp>
    </p:spTree>
    <p:extLst>
      <p:ext uri="{BB962C8B-B14F-4D97-AF65-F5344CB8AC3E}">
        <p14:creationId xmlns:p14="http://schemas.microsoft.com/office/powerpoint/2010/main" val="957319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dirty="0"/>
          </a:p>
        </p:txBody>
      </p:sp>
    </p:spTree>
    <p:extLst>
      <p:ext uri="{BB962C8B-B14F-4D97-AF65-F5344CB8AC3E}">
        <p14:creationId xmlns:p14="http://schemas.microsoft.com/office/powerpoint/2010/main" val="181983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29/04/2020</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42426844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29/04/2020</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29/04/2020</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71142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4470F4-175C-4A70-8ECA-46736DE131CE}"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5050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3915860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2805F-DA71-4224-9B1D-7B332DC352DD}"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4855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36E0B-35A5-4DF2-ACE2-1A1E85DBD40F}"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208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DC1C9-F2F6-4A2B-B860-DDCD2DDDF51E}"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857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AF0C7C-4974-4629-A2CD-C62706C669CA}"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620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00627287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EDA5EB-EE76-45BE-8113-F2C30DAF07B6}"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3391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165499109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388F7C-F017-4C39-9FD0-28AEE7A64FB0}"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428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D82577-5986-4170-AE62-BB82E79D9AE7}"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356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DC40F6-1D2E-4892-9964-988432149B15}"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445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29/04/2020</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034453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29/04/2020</a:t>
            </a:fld>
            <a:endParaRPr lang="en-GB" dirty="0"/>
          </a:p>
        </p:txBody>
      </p:sp>
      <p:sp>
        <p:nvSpPr>
          <p:cNvPr id="6" name="Footer Placeholder 5"/>
          <p:cNvSpPr>
            <a:spLocks noGrp="1"/>
          </p:cNvSpPr>
          <p:nvPr>
            <p:ph type="ftr" sz="quarter" idx="11"/>
          </p:nvPr>
        </p:nvSpPr>
        <p:spPr/>
        <p:txBody>
          <a:bodyPr/>
          <a:lstStyle/>
          <a:p>
            <a:r>
              <a:rPr lang="en-GB" dirty="0" smtClean="0"/>
              <a:t>© PSHE Association 2018   </a:t>
            </a:r>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29/04/2020</a:t>
            </a:fld>
            <a:endParaRPr lang="en-GB" dirty="0"/>
          </a:p>
        </p:txBody>
      </p:sp>
      <p:sp>
        <p:nvSpPr>
          <p:cNvPr id="8" name="Footer Placeholder 7"/>
          <p:cNvSpPr>
            <a:spLocks noGrp="1"/>
          </p:cNvSpPr>
          <p:nvPr>
            <p:ph type="ftr" sz="quarter" idx="11"/>
          </p:nvPr>
        </p:nvSpPr>
        <p:spPr/>
        <p:txBody>
          <a:bodyPr/>
          <a:lstStyle/>
          <a:p>
            <a:r>
              <a:rPr lang="en-GB" dirty="0" smtClean="0"/>
              <a:t>© PSHE Association 2018   </a:t>
            </a:r>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29/04/2020</a:t>
            </a:fld>
            <a:endParaRPr lang="en-GB" dirty="0"/>
          </a:p>
        </p:txBody>
      </p:sp>
      <p:sp>
        <p:nvSpPr>
          <p:cNvPr id="4" name="Footer Placeholder 3"/>
          <p:cNvSpPr>
            <a:spLocks noGrp="1"/>
          </p:cNvSpPr>
          <p:nvPr>
            <p:ph type="ftr" sz="quarter" idx="11"/>
          </p:nvPr>
        </p:nvSpPr>
        <p:spPr/>
        <p:txBody>
          <a:bodyPr/>
          <a:lstStyle/>
          <a:p>
            <a:r>
              <a:rPr lang="en-GB" dirty="0" smtClean="0"/>
              <a:t>© PSHE Association 2018   </a:t>
            </a:r>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smtClean="0"/>
              <a:t>© PSHE Association 2018   </a:t>
            </a:r>
            <a:endParaRPr lang="en-GB" dirty="0"/>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29/04/2020</a:t>
            </a:fld>
            <a:endParaRPr lang="en-GB" dirty="0"/>
          </a:p>
        </p:txBody>
      </p:sp>
      <p:sp>
        <p:nvSpPr>
          <p:cNvPr id="6" name="Footer Placeholder 5"/>
          <p:cNvSpPr>
            <a:spLocks noGrp="1"/>
          </p:cNvSpPr>
          <p:nvPr>
            <p:ph type="ftr" sz="quarter" idx="11"/>
          </p:nvPr>
        </p:nvSpPr>
        <p:spPr/>
        <p:txBody>
          <a:bodyPr/>
          <a:lstStyle/>
          <a:p>
            <a:r>
              <a:rPr lang="en-GB" dirty="0" smtClean="0"/>
              <a:t>© PSHE Association 2018   </a:t>
            </a:r>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29/04/2020</a:t>
            </a:fld>
            <a:endParaRPr lang="en-GB" dirty="0"/>
          </a:p>
        </p:txBody>
      </p:sp>
      <p:sp>
        <p:nvSpPr>
          <p:cNvPr id="6" name="Footer Placeholder 5"/>
          <p:cNvSpPr>
            <a:spLocks noGrp="1"/>
          </p:cNvSpPr>
          <p:nvPr>
            <p:ph type="ftr" sz="quarter" idx="11"/>
          </p:nvPr>
        </p:nvSpPr>
        <p:spPr/>
        <p:txBody>
          <a:bodyPr/>
          <a:lstStyle/>
          <a:p>
            <a:r>
              <a:rPr lang="en-GB" dirty="0" smtClean="0"/>
              <a:t>© PSHE Association 2018   </a:t>
            </a:r>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smtClean="0"/>
              <a:t>© PSHE Association 2018   </a:t>
            </a:r>
            <a:endParaRPr lang="en-GB" dirty="0"/>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198974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she-association.org.uk/guide-parents-and-carers-educating-children-home"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8502" y="3927044"/>
            <a:ext cx="861803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dirty="0" smtClean="0">
                <a:solidFill>
                  <a:prstClr val="white"/>
                </a:solidFill>
                <a:latin typeface="League Spartan" panose="00000800000000000000" pitchFamily="50" charset="0"/>
                <a:ea typeface="Open Sans Extrabold" panose="020B0906030804020204" pitchFamily="34" charset="0"/>
                <a:cs typeface="Open Sans Extrabold" panose="020B0906030804020204" pitchFamily="34" charset="0"/>
              </a:rPr>
              <a:t>Home learning lesson: </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dirty="0" smtClean="0">
                <a:solidFill>
                  <a:prstClr val="white"/>
                </a:solidFill>
                <a:latin typeface="League Spartan" panose="00000800000000000000" pitchFamily="50" charset="0"/>
                <a:ea typeface="Open Sans Extrabold" panose="020B0906030804020204" pitchFamily="34" charset="0"/>
                <a:cs typeface="Open Sans Extrabold" panose="020B0906030804020204" pitchFamily="34" charset="0"/>
              </a:rPr>
              <a:t>Mental health: keeping well and managing feelings</a:t>
            </a:r>
            <a:endParaRPr kumimoji="0" lang="en-GB" sz="24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10" name="Rectangle 9"/>
          <p:cNvSpPr/>
          <p:nvPr/>
        </p:nvSpPr>
        <p:spPr>
          <a:xfrm>
            <a:off x="331325" y="590433"/>
            <a:ext cx="1250731" cy="1034540"/>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759018" y="2934658"/>
            <a:ext cx="6747641" cy="830997"/>
          </a:xfrm>
          <a:prstGeom prst="rect">
            <a:avLst/>
          </a:prstGeom>
          <a:solidFill>
            <a:srgbClr val="95519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rPr>
              <a:t>Mental health and emotional wellbeing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rPr>
              <a:t>KS2 (Y5-6)</a:t>
            </a:r>
            <a:endParaRPr kumimoji="0" lang="en-GB" sz="24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Footer Placeholder 1"/>
          <p:cNvSpPr>
            <a:spLocks noGrp="1"/>
          </p:cNvSpPr>
          <p:nvPr>
            <p:ph type="ftr" sz="quarter" idx="4294967295"/>
          </p:nvPr>
        </p:nvSpPr>
        <p:spPr>
          <a:xfrm>
            <a:off x="0" y="6558386"/>
            <a:ext cx="12192000" cy="30797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a:t>
            </a:r>
            <a:r>
              <a:rPr kumimoji="0" lang="en-GB" sz="1400" b="0" i="0" u="none" strike="noStrike" kern="1200" cap="none" spc="0" normalizeH="0" baseline="0" noProof="0" dirty="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2020</a:t>
            </a:r>
            <a:endPar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Cloud Callout 6"/>
          <p:cNvSpPr/>
          <p:nvPr/>
        </p:nvSpPr>
        <p:spPr>
          <a:xfrm>
            <a:off x="5301516" y="363207"/>
            <a:ext cx="3773892" cy="2062802"/>
          </a:xfrm>
          <a:prstGeom prst="cloudCallout">
            <a:avLst>
              <a:gd name="adj1" fmla="val 60190"/>
              <a:gd name="adj2" fmla="val 51331"/>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League Spartan" panose="00000800000000000000" pitchFamily="50" charset="0"/>
                <a:ea typeface="Lato" panose="020F0502020204030203" pitchFamily="34" charset="0"/>
                <a:cs typeface="Lato" panose="020F0502020204030203" pitchFamily="34" charset="0"/>
              </a:rPr>
              <a:t>Parents: read our helpful guidance before you </a:t>
            </a:r>
            <a:r>
              <a:rPr kumimoji="0" lang="en-GB" sz="2000" b="0" i="0" u="none" strike="noStrike" kern="1200" cap="none" spc="0" normalizeH="0" baseline="0" noProof="0" dirty="0" smtClean="0">
                <a:ln>
                  <a:noFill/>
                </a:ln>
                <a:solidFill>
                  <a:prstClr val="black"/>
                </a:solidFill>
                <a:effectLst/>
                <a:uLnTx/>
                <a:uFillTx/>
                <a:latin typeface="League Spartan" panose="00000800000000000000" pitchFamily="50" charset="0"/>
                <a:ea typeface="Lato" panose="020F0502020204030203" pitchFamily="34" charset="0"/>
                <a:cs typeface="Lato" panose="020F0502020204030203" pitchFamily="34" charset="0"/>
              </a:rPr>
              <a:t>start</a:t>
            </a:r>
            <a:endParaRPr kumimoji="0" lang="en-GB" sz="2000" b="0" i="0" u="none" strike="noStrike" kern="1200" cap="none" spc="0" normalizeH="0" baseline="0" noProof="0" dirty="0">
              <a:ln>
                <a:noFill/>
              </a:ln>
              <a:solidFill>
                <a:prstClr val="black"/>
              </a:solidFill>
              <a:effectLst/>
              <a:uLnTx/>
              <a:uFillTx/>
              <a:latin typeface="League Spartan" panose="00000800000000000000" pitchFamily="50" charset="0"/>
              <a:ea typeface="Lato" panose="020F0502020204030203" pitchFamily="34" charset="0"/>
              <a:cs typeface="Lato" panose="020F0502020204030203" pitchFamily="34"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393" y="363207"/>
            <a:ext cx="1814538" cy="1024390"/>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2811" y="685315"/>
            <a:ext cx="2020057" cy="1879315"/>
          </a:xfrm>
          <a:prstGeom prst="rect">
            <a:avLst/>
          </a:prstGeom>
        </p:spPr>
      </p:pic>
      <p:sp>
        <p:nvSpPr>
          <p:cNvPr id="16" name="TextBox 15">
            <a:extLst>
              <a:ext uri="{FF2B5EF4-FFF2-40B4-BE49-F238E27FC236}">
                <a16:creationId xmlns:a16="http://schemas.microsoft.com/office/drawing/2014/main" xmlns="" id="{55760D00-5BB6-47E6-93A5-8C19966AB71C}"/>
              </a:ext>
            </a:extLst>
          </p:cNvPr>
          <p:cNvSpPr txBox="1"/>
          <p:nvPr/>
        </p:nvSpPr>
        <p:spPr>
          <a:xfrm>
            <a:off x="9234057" y="195939"/>
            <a:ext cx="2746662" cy="1077218"/>
          </a:xfrm>
          <a:prstGeom prst="rect">
            <a:avLst/>
          </a:prstGeom>
          <a:solidFill>
            <a:srgbClr val="95519E"/>
          </a:solidFill>
          <a:ln>
            <a:solidFill>
              <a:schemeClr val="bg1"/>
            </a:solidFill>
            <a:prstDash val="dash"/>
          </a:ln>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rPr>
              <a:t>Before you </a:t>
            </a:r>
            <a:r>
              <a:rPr kumimoji="0" lang="en-GB" sz="3200" b="0" i="0" u="none" strike="noStrike" kern="1200" cap="none" spc="0" normalizeH="0" baseline="0" noProof="0" dirty="0" smtClean="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rPr>
              <a:t>start</a:t>
            </a:r>
            <a:endParaRPr kumimoji="0" lang="en-GB" sz="32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12" name="TextBox 11">
            <a:extLst>
              <a:ext uri="{FF2B5EF4-FFF2-40B4-BE49-F238E27FC236}">
                <a16:creationId xmlns:a16="http://schemas.microsoft.com/office/drawing/2014/main" xmlns="" id="{049118AF-AF42-410A-8E06-F3E9BD6B8691}"/>
              </a:ext>
            </a:extLst>
          </p:cNvPr>
          <p:cNvSpPr txBox="1"/>
          <p:nvPr/>
        </p:nvSpPr>
        <p:spPr>
          <a:xfrm>
            <a:off x="-44712" y="4885142"/>
            <a:ext cx="692874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To start, play this slideshow from </a:t>
            </a:r>
            <a:endParaRPr kumimoji="0" lang="pt-BR" sz="2800" b="0" i="0" u="none" strike="noStrike" kern="1200" cap="none" spc="0" normalizeH="0" baseline="0" noProof="0" dirty="0" smtClean="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smtClean="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the beginning</a:t>
            </a:r>
            <a:endParaRPr kumimoji="0" lang="en-GB" sz="28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13" name="Picture 12">
            <a:extLst>
              <a:ext uri="{FF2B5EF4-FFF2-40B4-BE49-F238E27FC236}">
                <a16:creationId xmlns:a16="http://schemas.microsoft.com/office/drawing/2014/main" xmlns="" id="{753BCC5A-C8FE-4BA2-A56D-6111B9314AE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8621" t="-1" r="2490" b="822"/>
          <a:stretch/>
        </p:blipFill>
        <p:spPr>
          <a:xfrm>
            <a:off x="4868998" y="5489296"/>
            <a:ext cx="736600" cy="954107"/>
          </a:xfrm>
          <a:prstGeom prst="rect">
            <a:avLst/>
          </a:prstGeom>
          <a:effectLst>
            <a:outerShdw blurRad="50800" dist="38100" dir="8100000" algn="tr" rotWithShape="0">
              <a:prstClr val="black">
                <a:alpha val="40000"/>
              </a:prstClr>
            </a:outerShdw>
          </a:effectLst>
        </p:spPr>
      </p:pic>
      <p:pic>
        <p:nvPicPr>
          <p:cNvPr id="14" name="Picture 13">
            <a:extLst>
              <a:ext uri="{FF2B5EF4-FFF2-40B4-BE49-F238E27FC236}">
                <a16:creationId xmlns:a16="http://schemas.microsoft.com/office/drawing/2014/main" xmlns="" id="{60EDF2ED-C77A-4E4B-8F6C-EDC78964FFF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1589"/>
          <a:stretch/>
        </p:blipFill>
        <p:spPr>
          <a:xfrm rot="20700138">
            <a:off x="5727928" y="5489216"/>
            <a:ext cx="796930" cy="828395"/>
          </a:xfrm>
          <a:prstGeom prst="rect">
            <a:avLst/>
          </a:prstGeom>
        </p:spPr>
      </p:pic>
      <p:pic>
        <p:nvPicPr>
          <p:cNvPr id="18" name="Picture 17">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19532" y="2794943"/>
            <a:ext cx="3383256" cy="2264202"/>
          </a:xfrm>
          <a:prstGeom prst="rect">
            <a:avLst/>
          </a:prstGeom>
        </p:spPr>
      </p:pic>
    </p:spTree>
    <p:extLst>
      <p:ext uri="{BB962C8B-B14F-4D97-AF65-F5344CB8AC3E}">
        <p14:creationId xmlns:p14="http://schemas.microsoft.com/office/powerpoint/2010/main" val="996029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91" y="375215"/>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What did we find out?</a:t>
            </a:r>
            <a:endParaRPr lang="en-GB" sz="4400" b="1" dirty="0">
              <a:solidFill>
                <a:srgbClr val="95519E"/>
              </a:solidFill>
              <a:latin typeface="League Spartan" panose="00000800000000000000" pitchFamily="50" charset="0"/>
            </a:endParaRPr>
          </a:p>
        </p:txBody>
      </p:sp>
      <p:sp>
        <p:nvSpPr>
          <p:cNvPr id="5" name="Footer Placeholder 4"/>
          <p:cNvSpPr>
            <a:spLocks noGrp="1"/>
          </p:cNvSpPr>
          <p:nvPr>
            <p:ph type="ftr" sz="quarter" idx="11"/>
          </p:nvPr>
        </p:nvSpPr>
        <p:spPr>
          <a:xfrm>
            <a:off x="0" y="6416534"/>
            <a:ext cx="12192000" cy="365125"/>
          </a:xfrm>
        </p:spPr>
        <p:txBody>
          <a:bodyPr/>
          <a:lstStyle/>
          <a:p>
            <a:r>
              <a:rPr lang="en-GB" sz="1050" dirty="0" smtClean="0"/>
              <a:t>© PSHE Association 2020</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10</a:t>
            </a:fld>
            <a:endParaRPr lang="en-GB" dirty="0"/>
          </a:p>
        </p:txBody>
      </p:sp>
      <p:sp>
        <p:nvSpPr>
          <p:cNvPr id="4" name="TextBox 3"/>
          <p:cNvSpPr txBox="1"/>
          <p:nvPr/>
        </p:nvSpPr>
        <p:spPr>
          <a:xfrm>
            <a:off x="771896" y="1146312"/>
            <a:ext cx="10251704" cy="523220"/>
          </a:xfrm>
          <a:prstGeom prst="rect">
            <a:avLst/>
          </a:prstGeom>
          <a:noFill/>
        </p:spPr>
        <p:txBody>
          <a:bodyPr wrap="square" rtlCol="0">
            <a:spAutoFit/>
          </a:bodyPr>
          <a:lstStyle/>
          <a:p>
            <a:pPr lvl="0"/>
            <a:r>
              <a:rPr lang="en-US" sz="2800" dirty="0" smtClean="0">
                <a:solidFill>
                  <a:prstClr val="black"/>
                </a:solidFill>
                <a:latin typeface="Lato" panose="020F0502020204030203" pitchFamily="34" charset="0"/>
                <a:ea typeface="Lato" panose="020F0502020204030203" pitchFamily="34" charset="0"/>
                <a:cs typeface="Lato" panose="020F0502020204030203" pitchFamily="34" charset="0"/>
              </a:rPr>
              <a:t>Answer the next two questions</a:t>
            </a:r>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a:t>
            </a:r>
            <a:r>
              <a:rPr lang="en-US" sz="2800" dirty="0" smtClean="0">
                <a:solidFill>
                  <a:prstClr val="black"/>
                </a:solidFill>
                <a:latin typeface="Lato" panose="020F0502020204030203" pitchFamily="34" charset="0"/>
                <a:ea typeface="Lato" panose="020F0502020204030203" pitchFamily="34" charset="0"/>
                <a:cs typeface="Lato" panose="020F0502020204030203" pitchFamily="34" charset="0"/>
              </a:rPr>
              <a:t> </a:t>
            </a: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p:cNvSpPr txBox="1"/>
          <p:nvPr/>
        </p:nvSpPr>
        <p:spPr>
          <a:xfrm>
            <a:off x="5334268" y="2349434"/>
            <a:ext cx="6112405"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solidFill>
                  <a:srgbClr val="00B050"/>
                </a:solidFill>
                <a:latin typeface="Lato" panose="020B0604020202020204" charset="0"/>
                <a:ea typeface="Lato" panose="020B0604020202020204" charset="0"/>
                <a:cs typeface="Lato" panose="020B0604020202020204" charset="0"/>
              </a:rPr>
              <a:t>There are lots of things we can do to help support mental health. </a:t>
            </a:r>
          </a:p>
          <a:p>
            <a:pPr marL="457200" indent="-457200">
              <a:buFont typeface="Arial" panose="020B0604020202020204" pitchFamily="34" charset="0"/>
              <a:buChar char="•"/>
            </a:pPr>
            <a:r>
              <a:rPr lang="en-GB" sz="2800" dirty="0" smtClean="0">
                <a:solidFill>
                  <a:srgbClr val="00B050"/>
                </a:solidFill>
                <a:latin typeface="Lato" panose="020B0604020202020204" charset="0"/>
                <a:ea typeface="Lato" panose="020B0604020202020204" charset="0"/>
                <a:cs typeface="Lato" panose="020B0604020202020204" charset="0"/>
              </a:rPr>
              <a:t>The things that help physical health also help mental health. </a:t>
            </a:r>
          </a:p>
        </p:txBody>
      </p:sp>
      <p:sp>
        <p:nvSpPr>
          <p:cNvPr id="11" name="TextBox 10"/>
          <p:cNvSpPr txBox="1"/>
          <p:nvPr/>
        </p:nvSpPr>
        <p:spPr>
          <a:xfrm>
            <a:off x="385311" y="2743396"/>
            <a:ext cx="5042464" cy="3477875"/>
          </a:xfrm>
          <a:prstGeom prst="rect">
            <a:avLst/>
          </a:prstGeom>
          <a:noFill/>
        </p:spPr>
        <p:txBody>
          <a:bodyPr wrap="square" rtlCol="0">
            <a:spAutoFit/>
          </a:bodyPr>
          <a:lstStyle/>
          <a:p>
            <a:pPr marL="514350" indent="-514350">
              <a:buFont typeface="+mj-lt"/>
              <a:buAutoNum type="arabicPeriod"/>
            </a:pPr>
            <a:r>
              <a:rPr lang="en-US" sz="2400" dirty="0" smtClean="0">
                <a:solidFill>
                  <a:prstClr val="black"/>
                </a:solidFill>
                <a:latin typeface="Lato" panose="020F0502020204030203" pitchFamily="34" charset="0"/>
                <a:ea typeface="Lato" panose="020F0502020204030203" pitchFamily="34" charset="0"/>
                <a:cs typeface="Lato" panose="020F0502020204030203" pitchFamily="34" charset="0"/>
              </a:rPr>
              <a:t>What </a:t>
            </a: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do you notice about the </a:t>
            </a:r>
            <a:r>
              <a:rPr lang="en-US" sz="2400" dirty="0" smtClean="0">
                <a:solidFill>
                  <a:prstClr val="black"/>
                </a:solidFill>
                <a:latin typeface="Lato" panose="020F0502020204030203" pitchFamily="34" charset="0"/>
                <a:ea typeface="Lato" panose="020F0502020204030203" pitchFamily="34" charset="0"/>
                <a:cs typeface="Lato" panose="020F0502020204030203" pitchFamily="34" charset="0"/>
              </a:rPr>
              <a:t>lists?</a:t>
            </a:r>
          </a:p>
          <a:p>
            <a:pPr marL="514350" indent="-514350">
              <a:buFont typeface="+mj-lt"/>
              <a:buAutoNum type="arabicPeriod"/>
            </a:pPr>
            <a:endParaRPr lang="en-US" sz="2400" dirty="0" smtClean="0">
              <a:solidFill>
                <a:prstClr val="black"/>
              </a:solidFill>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endParaRPr lang="en-US" sz="2400" dirty="0" smtClean="0">
              <a:solidFill>
                <a:prstClr val="black"/>
              </a:solidFill>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514350" lvl="0" indent="-514350">
              <a:buFont typeface="+mj-lt"/>
              <a:buAutoNum type="arabicPeriod"/>
            </a:pP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Were there any things that did not help mental or physical health very much or at all? </a:t>
            </a:r>
            <a:endParaRPr lang="en-US" sz="2000" dirty="0">
              <a:solidFill>
                <a:prstClr val="black"/>
              </a:solidFill>
              <a:latin typeface="Lato" panose="020F0502020204030203" pitchFamily="34" charset="0"/>
              <a:ea typeface="Lato" panose="020F0502020204030203" pitchFamily="34" charset="0"/>
              <a:cs typeface="Lato" panose="020F0502020204030203" pitchFamily="34" charset="0"/>
            </a:endParaRPr>
          </a:p>
          <a:p>
            <a:endParaRPr lang="en-GB" sz="2800" dirty="0"/>
          </a:p>
        </p:txBody>
      </p:sp>
      <p:sp>
        <p:nvSpPr>
          <p:cNvPr id="14" name="TextBox 13"/>
          <p:cNvSpPr txBox="1"/>
          <p:nvPr/>
        </p:nvSpPr>
        <p:spPr>
          <a:xfrm>
            <a:off x="5427775" y="4520914"/>
            <a:ext cx="6112405" cy="1384995"/>
          </a:xfrm>
          <a:prstGeom prst="rect">
            <a:avLst/>
          </a:prstGeom>
          <a:noFill/>
        </p:spPr>
        <p:txBody>
          <a:bodyPr wrap="square" rtlCol="0">
            <a:spAutoFit/>
          </a:bodyPr>
          <a:lstStyle/>
          <a:p>
            <a:r>
              <a:rPr lang="en-GB" sz="2800" dirty="0" smtClean="0">
                <a:solidFill>
                  <a:srgbClr val="FF0000"/>
                </a:solidFill>
                <a:latin typeface="Lato" panose="020B0604020202020204" charset="0"/>
                <a:ea typeface="Lato" panose="020B0604020202020204" charset="0"/>
                <a:cs typeface="Lato" panose="020B0604020202020204" charset="0"/>
              </a:rPr>
              <a:t>Some things, such as eating lots of sweets, are not so good for mental or physical health.</a:t>
            </a:r>
            <a:endParaRPr lang="en-GB" sz="2800" dirty="0">
              <a:solidFill>
                <a:srgbClr val="FF0000"/>
              </a:solidFill>
              <a:latin typeface="Lato" panose="020B0604020202020204" charset="0"/>
              <a:ea typeface="Lato" panose="020B0604020202020204" charset="0"/>
              <a:cs typeface="Lato" panose="020B0604020202020204" charset="0"/>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06150" y="-77468"/>
            <a:ext cx="1085850" cy="1085850"/>
          </a:xfrm>
          <a:prstGeom prst="rect">
            <a:avLst/>
          </a:prstGeom>
        </p:spPr>
      </p:pic>
      <p:sp>
        <p:nvSpPr>
          <p:cNvPr id="6" name="Rectangle 5"/>
          <p:cNvSpPr/>
          <p:nvPr/>
        </p:nvSpPr>
        <p:spPr>
          <a:xfrm>
            <a:off x="5975209" y="2815673"/>
            <a:ext cx="5130942" cy="523220"/>
          </a:xfrm>
          <a:prstGeom prst="rect">
            <a:avLst/>
          </a:prstGeom>
        </p:spPr>
        <p:txBody>
          <a:bodyPr wrap="square">
            <a:spAutoFit/>
          </a:bodyPr>
          <a:lstStyle/>
          <a:p>
            <a:endParaRPr lang="en-GB" sz="2800" b="1" dirty="0">
              <a:solidFill>
                <a:schemeClr val="bg1"/>
              </a:solidFill>
            </a:endParaRPr>
          </a:p>
        </p:txBody>
      </p:sp>
      <p:sp>
        <p:nvSpPr>
          <p:cNvPr id="10" name="TextBox 9"/>
          <p:cNvSpPr txBox="1"/>
          <p:nvPr/>
        </p:nvSpPr>
        <p:spPr>
          <a:xfrm>
            <a:off x="5334267" y="2380212"/>
            <a:ext cx="6112405" cy="1754326"/>
          </a:xfrm>
          <a:prstGeom prst="rect">
            <a:avLst/>
          </a:prstGeom>
          <a:solidFill>
            <a:srgbClr val="CC66FF"/>
          </a:solidFill>
        </p:spPr>
        <p:txBody>
          <a:bodyPr wrap="square" rtlCol="0" anchor="ctr">
            <a:spAutoFit/>
          </a:bodyPr>
          <a:lstStyle/>
          <a:p>
            <a:pPr algn="ctr"/>
            <a:r>
              <a:rPr lang="en-US" sz="3600" b="1" dirty="0" smtClean="0">
                <a:solidFill>
                  <a:schemeClr val="bg1"/>
                </a:solidFill>
                <a:latin typeface="Lato" panose="020F0502020204030203" pitchFamily="34" charset="0"/>
                <a:ea typeface="Lato" panose="020F0502020204030203" pitchFamily="34" charset="0"/>
                <a:cs typeface="Lato" panose="020F0502020204030203" pitchFamily="34" charset="0"/>
              </a:rPr>
              <a:t>Click here to </a:t>
            </a:r>
            <a:r>
              <a:rPr lang="en-US" sz="3600" b="1" dirty="0">
                <a:solidFill>
                  <a:schemeClr val="bg1"/>
                </a:solidFill>
                <a:latin typeface="Lato" panose="020F0502020204030203" pitchFamily="34" charset="0"/>
                <a:ea typeface="Lato" panose="020F0502020204030203" pitchFamily="34" charset="0"/>
                <a:cs typeface="Lato" panose="020F0502020204030203" pitchFamily="34" charset="0"/>
              </a:rPr>
              <a:t>reveal some things to think </a:t>
            </a:r>
            <a:r>
              <a:rPr lang="en-US" sz="3600" b="1" dirty="0" smtClean="0">
                <a:solidFill>
                  <a:schemeClr val="bg1"/>
                </a:solidFill>
                <a:latin typeface="Lato" panose="020F0502020204030203" pitchFamily="34" charset="0"/>
                <a:ea typeface="Lato" panose="020F0502020204030203" pitchFamily="34" charset="0"/>
                <a:cs typeface="Lato" panose="020F0502020204030203" pitchFamily="34" charset="0"/>
              </a:rPr>
              <a:t>about</a:t>
            </a:r>
          </a:p>
          <a:p>
            <a:pPr algn="ctr"/>
            <a:endParaRPr lang="en-GB" sz="3600" dirty="0"/>
          </a:p>
        </p:txBody>
      </p:sp>
      <p:sp>
        <p:nvSpPr>
          <p:cNvPr id="18" name="TextBox 17"/>
          <p:cNvSpPr txBox="1"/>
          <p:nvPr/>
        </p:nvSpPr>
        <p:spPr>
          <a:xfrm>
            <a:off x="5334267" y="4405789"/>
            <a:ext cx="6112405" cy="1754326"/>
          </a:xfrm>
          <a:prstGeom prst="rect">
            <a:avLst/>
          </a:prstGeom>
          <a:solidFill>
            <a:srgbClr val="CC66FF"/>
          </a:solidFill>
        </p:spPr>
        <p:txBody>
          <a:bodyPr wrap="square" rtlCol="0" anchor="ctr">
            <a:spAutoFit/>
          </a:bodyPr>
          <a:lstStyle/>
          <a:p>
            <a:pPr algn="ctr"/>
            <a:r>
              <a:rPr lang="en-US" sz="3600" b="1" dirty="0" smtClean="0">
                <a:solidFill>
                  <a:schemeClr val="bg1"/>
                </a:solidFill>
                <a:latin typeface="Lato" panose="020F0502020204030203" pitchFamily="34" charset="0"/>
                <a:ea typeface="Lato" panose="020F0502020204030203" pitchFamily="34" charset="0"/>
                <a:cs typeface="Lato" panose="020F0502020204030203" pitchFamily="34" charset="0"/>
              </a:rPr>
              <a:t>Click here to </a:t>
            </a:r>
            <a:r>
              <a:rPr lang="en-US" sz="3600" b="1" dirty="0">
                <a:solidFill>
                  <a:schemeClr val="bg1"/>
                </a:solidFill>
                <a:latin typeface="Lato" panose="020F0502020204030203" pitchFamily="34" charset="0"/>
                <a:ea typeface="Lato" panose="020F0502020204030203" pitchFamily="34" charset="0"/>
                <a:cs typeface="Lato" panose="020F0502020204030203" pitchFamily="34" charset="0"/>
              </a:rPr>
              <a:t>reveal some things to think </a:t>
            </a:r>
            <a:r>
              <a:rPr lang="en-US" sz="3600" b="1" dirty="0" smtClean="0">
                <a:solidFill>
                  <a:schemeClr val="bg1"/>
                </a:solidFill>
                <a:latin typeface="Lato" panose="020F0502020204030203" pitchFamily="34" charset="0"/>
                <a:ea typeface="Lato" panose="020F0502020204030203" pitchFamily="34" charset="0"/>
                <a:cs typeface="Lato" panose="020F0502020204030203" pitchFamily="34" charset="0"/>
              </a:rPr>
              <a:t>about</a:t>
            </a:r>
          </a:p>
          <a:p>
            <a:pPr algn="ctr"/>
            <a:endParaRPr lang="en-GB" sz="3600" dirty="0"/>
          </a:p>
        </p:txBody>
      </p:sp>
    </p:spTree>
    <p:extLst>
      <p:ext uri="{BB962C8B-B14F-4D97-AF65-F5344CB8AC3E}">
        <p14:creationId xmlns:p14="http://schemas.microsoft.com/office/powerpoint/2010/main" val="257133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8"/>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5" grpId="0"/>
      <p:bldP spid="2" grpId="0"/>
      <p:bldP spid="10"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91" y="375215"/>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Looking after ourselves</a:t>
            </a:r>
            <a:endParaRPr lang="en-GB" sz="4400" b="1" dirty="0">
              <a:solidFill>
                <a:srgbClr val="95519E"/>
              </a:solidFill>
              <a:latin typeface="League Spartan" panose="00000800000000000000" pitchFamily="50" charset="0"/>
            </a:endParaRPr>
          </a:p>
        </p:txBody>
      </p:sp>
      <p:sp>
        <p:nvSpPr>
          <p:cNvPr id="8" name="TextBox 7"/>
          <p:cNvSpPr txBox="1"/>
          <p:nvPr/>
        </p:nvSpPr>
        <p:spPr>
          <a:xfrm>
            <a:off x="724244" y="1323545"/>
            <a:ext cx="8894769" cy="4955203"/>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800" dirty="0" smtClean="0">
                <a:latin typeface="Lato" panose="020F0502020204030203" pitchFamily="34" charset="0"/>
                <a:ea typeface="Lato" panose="020F0502020204030203" pitchFamily="34" charset="0"/>
                <a:cs typeface="Lato" panose="020F0502020204030203" pitchFamily="34" charset="0"/>
              </a:rPr>
              <a:t>Go back to the list or the </a:t>
            </a:r>
            <a:r>
              <a:rPr lang="en-US" sz="2800" b="1" dirty="0" smtClean="0">
                <a:latin typeface="Lato" panose="020F0502020204030203" pitchFamily="34" charset="0"/>
                <a:ea typeface="Lato" panose="020F0502020204030203" pitchFamily="34" charset="0"/>
                <a:cs typeface="Lato" panose="020F0502020204030203" pitchFamily="34" charset="0"/>
              </a:rPr>
              <a:t>Activities for health </a:t>
            </a:r>
            <a:r>
              <a:rPr lang="en-US" sz="2800" dirty="0" smtClean="0">
                <a:latin typeface="Lato" panose="020F0502020204030203" pitchFamily="34" charset="0"/>
                <a:ea typeface="Lato" panose="020F0502020204030203" pitchFamily="34" charset="0"/>
                <a:cs typeface="Lato" panose="020F0502020204030203" pitchFamily="34" charset="0"/>
              </a:rPr>
              <a:t>cards (</a:t>
            </a:r>
            <a:r>
              <a:rPr lang="en-US" sz="2800" b="1" dirty="0" smtClean="0">
                <a:latin typeface="Lato" panose="020F0502020204030203" pitchFamily="34" charset="0"/>
                <a:ea typeface="Lato" panose="020F0502020204030203" pitchFamily="34" charset="0"/>
                <a:cs typeface="Lato" panose="020F0502020204030203" pitchFamily="34" charset="0"/>
              </a:rPr>
              <a:t>Resource 1</a:t>
            </a:r>
            <a:r>
              <a:rPr lang="en-US" sz="2800" dirty="0" smtClean="0">
                <a:latin typeface="Lato" panose="020F0502020204030203" pitchFamily="34" charset="0"/>
                <a:ea typeface="Lato" panose="020F0502020204030203" pitchFamily="34" charset="0"/>
                <a:cs typeface="Lato" panose="020F0502020204030203" pitchFamily="34" charset="0"/>
              </a:rPr>
              <a:t>). </a:t>
            </a: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spcAft>
                <a:spcPts val="600"/>
              </a:spcAft>
              <a:buFont typeface="Arial" panose="020B0604020202020204" pitchFamily="34" charset="0"/>
              <a:buChar char="•"/>
            </a:pPr>
            <a:r>
              <a:rPr lang="en-US" sz="2800" dirty="0" smtClean="0">
                <a:latin typeface="Lato" panose="020F0502020204030203" pitchFamily="34" charset="0"/>
                <a:ea typeface="Lato" panose="020F0502020204030203" pitchFamily="34" charset="0"/>
                <a:cs typeface="Lato" panose="020F0502020204030203" pitchFamily="34" charset="0"/>
              </a:rPr>
              <a:t>This time, </a:t>
            </a:r>
            <a:r>
              <a:rPr lang="en-US" sz="2800" dirty="0" err="1" smtClean="0">
                <a:latin typeface="Lato" panose="020F0502020204030203" pitchFamily="34" charset="0"/>
                <a:ea typeface="Lato" panose="020F0502020204030203" pitchFamily="34" charset="0"/>
                <a:cs typeface="Lato" panose="020F0502020204030203" pitchFamily="34" charset="0"/>
              </a:rPr>
              <a:t>organise</a:t>
            </a:r>
            <a:r>
              <a:rPr lang="en-US" sz="2800" dirty="0" smtClean="0">
                <a:latin typeface="Lato" panose="020F0502020204030203" pitchFamily="34" charset="0"/>
                <a:ea typeface="Lato" panose="020F0502020204030203" pitchFamily="34" charset="0"/>
                <a:cs typeface="Lato" panose="020F0502020204030203" pitchFamily="34" charset="0"/>
              </a:rPr>
              <a:t> them into four groups.  </a:t>
            </a:r>
          </a:p>
          <a:p>
            <a:pPr marL="457200" indent="-457200">
              <a:spcAft>
                <a:spcPts val="600"/>
              </a:spcAft>
              <a:buFont typeface="Arial" panose="020B0604020202020204" pitchFamily="34" charset="0"/>
              <a:buChar char="•"/>
            </a:pPr>
            <a:r>
              <a:rPr lang="en-US" sz="2800" dirty="0" smtClean="0">
                <a:latin typeface="Lato" panose="020F0502020204030203" pitchFamily="34" charset="0"/>
                <a:ea typeface="Lato" panose="020F0502020204030203" pitchFamily="34" charset="0"/>
                <a:cs typeface="Lato" panose="020F0502020204030203" pitchFamily="34" charset="0"/>
              </a:rPr>
              <a:t>You could </a:t>
            </a:r>
            <a:r>
              <a:rPr lang="en-US" sz="2800" dirty="0" err="1" smtClean="0">
                <a:latin typeface="Lato" panose="020F0502020204030203" pitchFamily="34" charset="0"/>
                <a:ea typeface="Lato" panose="020F0502020204030203" pitchFamily="34" charset="0"/>
                <a:cs typeface="Lato" panose="020F0502020204030203" pitchFamily="34" charset="0"/>
              </a:rPr>
              <a:t>colour</a:t>
            </a:r>
            <a:r>
              <a:rPr lang="en-US" sz="2800" dirty="0" smtClean="0">
                <a:latin typeface="Lato" panose="020F0502020204030203" pitchFamily="34" charset="0"/>
                <a:ea typeface="Lato" panose="020F0502020204030203" pitchFamily="34" charset="0"/>
                <a:cs typeface="Lato" panose="020F0502020204030203" pitchFamily="34" charset="0"/>
              </a:rPr>
              <a:t>-code them, write them in lists</a:t>
            </a:r>
          </a:p>
          <a:p>
            <a:pPr lvl="1">
              <a:spcAft>
                <a:spcPts val="600"/>
              </a:spcAft>
            </a:pPr>
            <a:r>
              <a:rPr lang="en-US" sz="2800" dirty="0">
                <a:latin typeface="Lato" panose="020F0502020204030203" pitchFamily="34" charset="0"/>
                <a:ea typeface="Lato" panose="020F0502020204030203" pitchFamily="34" charset="0"/>
                <a:cs typeface="Lato" panose="020F0502020204030203" pitchFamily="34" charset="0"/>
              </a:rPr>
              <a:t>o</a:t>
            </a:r>
            <a:r>
              <a:rPr lang="en-US" sz="2800" dirty="0" smtClean="0">
                <a:latin typeface="Lato" panose="020F0502020204030203" pitchFamily="34" charset="0"/>
                <a:ea typeface="Lato" panose="020F0502020204030203" pitchFamily="34" charset="0"/>
                <a:cs typeface="Lato" panose="020F0502020204030203" pitchFamily="34" charset="0"/>
              </a:rPr>
              <a:t>r make a mind-map.</a:t>
            </a:r>
          </a:p>
          <a:p>
            <a:pPr lvl="1"/>
            <a:endParaRPr lang="en-US" sz="1400" dirty="0">
              <a:latin typeface="Lato" panose="020F0502020204030203" pitchFamily="34" charset="0"/>
              <a:ea typeface="Lato" panose="020F0502020204030203" pitchFamily="34" charset="0"/>
              <a:cs typeface="Lato" panose="020F0502020204030203" pitchFamily="34" charset="0"/>
            </a:endParaRPr>
          </a:p>
          <a:p>
            <a:pPr marL="514350" indent="-514350">
              <a:spcAft>
                <a:spcPts val="1200"/>
              </a:spcAft>
              <a:buAutoNum type="alphaUcPeriod"/>
            </a:pPr>
            <a:r>
              <a:rPr lang="en-US" sz="2800" dirty="0" smtClean="0">
                <a:solidFill>
                  <a:srgbClr val="00B050"/>
                </a:solidFill>
                <a:latin typeface="Lato" panose="020F0502020204030203" pitchFamily="34" charset="0"/>
                <a:ea typeface="Lato" panose="020F0502020204030203" pitchFamily="34" charset="0"/>
                <a:cs typeface="Lato" panose="020F0502020204030203" pitchFamily="34" charset="0"/>
              </a:rPr>
              <a:t>Things someone could do everyday </a:t>
            </a:r>
          </a:p>
          <a:p>
            <a:pPr marL="457200" indent="-457200">
              <a:spcAft>
                <a:spcPts val="1200"/>
              </a:spcAft>
              <a:buAutoNum type="alphaUcPeriod" startAt="2"/>
            </a:pPr>
            <a:r>
              <a:rPr lang="en-US" sz="2800" dirty="0" smtClean="0">
                <a:solidFill>
                  <a:srgbClr val="00B0F0"/>
                </a:solidFill>
                <a:latin typeface="Lato" panose="020F0502020204030203" pitchFamily="34" charset="0"/>
                <a:ea typeface="Lato" panose="020F0502020204030203" pitchFamily="34" charset="0"/>
                <a:cs typeface="Lato" panose="020F0502020204030203" pitchFamily="34" charset="0"/>
              </a:rPr>
              <a:t>Things someone might only do sometimes</a:t>
            </a:r>
            <a:r>
              <a:rPr lang="en-US" sz="2800" dirty="0" smtClean="0">
                <a:latin typeface="Lato" panose="020F0502020204030203" pitchFamily="34" charset="0"/>
                <a:ea typeface="Lato" panose="020F0502020204030203" pitchFamily="34" charset="0"/>
                <a:cs typeface="Lato" panose="020F0502020204030203" pitchFamily="34" charset="0"/>
              </a:rPr>
              <a:t>. </a:t>
            </a:r>
          </a:p>
          <a:p>
            <a:pPr marL="457200" indent="-457200">
              <a:spcAft>
                <a:spcPts val="1200"/>
              </a:spcAft>
              <a:buAutoNum type="alphaUcPeriod" startAt="2"/>
            </a:pPr>
            <a:r>
              <a:rPr lang="en-US" sz="2800" dirty="0" smtClean="0">
                <a:solidFill>
                  <a:srgbClr val="FFC000"/>
                </a:solidFill>
                <a:latin typeface="Lato" panose="020F0502020204030203" pitchFamily="34" charset="0"/>
                <a:ea typeface="Lato" panose="020F0502020204030203" pitchFamily="34" charset="0"/>
                <a:cs typeface="Lato" panose="020F0502020204030203" pitchFamily="34" charset="0"/>
              </a:rPr>
              <a:t>Things someone might do if there is a problem. </a:t>
            </a:r>
          </a:p>
          <a:p>
            <a:pPr marL="457200" indent="-457200">
              <a:spcAft>
                <a:spcPts val="1200"/>
              </a:spcAft>
              <a:buAutoNum type="alphaUcPeriod" startAt="2"/>
            </a:pPr>
            <a:r>
              <a:rPr lang="en-US" sz="2800" dirty="0" smtClean="0">
                <a:solidFill>
                  <a:srgbClr val="95519E"/>
                </a:solidFill>
                <a:latin typeface="Lato" panose="020F0502020204030203" pitchFamily="34" charset="0"/>
                <a:ea typeface="Lato" panose="020F0502020204030203" pitchFamily="34" charset="0"/>
                <a:cs typeface="Lato" panose="020F0502020204030203" pitchFamily="34" charset="0"/>
              </a:rPr>
              <a:t>Things someone should do only rarely or not at all </a:t>
            </a:r>
          </a:p>
        </p:txBody>
      </p:sp>
      <p:sp>
        <p:nvSpPr>
          <p:cNvPr id="5" name="Footer Placeholder 4"/>
          <p:cNvSpPr>
            <a:spLocks noGrp="1"/>
          </p:cNvSpPr>
          <p:nvPr>
            <p:ph type="ftr" sz="quarter" idx="11"/>
          </p:nvPr>
        </p:nvSpPr>
        <p:spPr>
          <a:xfrm>
            <a:off x="0" y="6416534"/>
            <a:ext cx="12192000" cy="365125"/>
          </a:xfrm>
        </p:spPr>
        <p:txBody>
          <a:bodyPr/>
          <a:lstStyle/>
          <a:p>
            <a:r>
              <a:rPr lang="en-GB" sz="1050" dirty="0" smtClean="0"/>
              <a:t>© PSHE Association 2020</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11</a:t>
            </a:fld>
            <a:endParaRPr lang="en-GB" dirty="0"/>
          </a:p>
        </p:txBody>
      </p:sp>
      <p:pic>
        <p:nvPicPr>
          <p:cNvPr id="1028" name="Picture 4" descr="Mindmap, Planning, Presentati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452898" y="2137559"/>
            <a:ext cx="2199714" cy="24473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19673" y="196326"/>
            <a:ext cx="635184" cy="635184"/>
          </a:xfrm>
          <a:prstGeom prst="rect">
            <a:avLst/>
          </a:prstGeom>
        </p:spPr>
      </p:pic>
    </p:spTree>
    <p:extLst>
      <p:ext uri="{BB962C8B-B14F-4D97-AF65-F5344CB8AC3E}">
        <p14:creationId xmlns:p14="http://schemas.microsoft.com/office/powerpoint/2010/main" val="959162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5003" y="6492875"/>
            <a:ext cx="12192000" cy="365125"/>
          </a:xfrm>
        </p:spPr>
        <p:txBody>
          <a:bodyPr/>
          <a:lstStyle/>
          <a:p>
            <a:r>
              <a:rPr lang="en-GB" sz="1050" dirty="0" smtClean="0"/>
              <a:t>© PSHE Association 2020   </a:t>
            </a:r>
            <a:endParaRPr lang="en-GB" sz="1050"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12</a:t>
            </a:fld>
            <a:endParaRPr lang="en-GB" dirty="0"/>
          </a:p>
        </p:txBody>
      </p:sp>
      <p:sp>
        <p:nvSpPr>
          <p:cNvPr id="4" name="TextBox 3"/>
          <p:cNvSpPr txBox="1"/>
          <p:nvPr/>
        </p:nvSpPr>
        <p:spPr>
          <a:xfrm>
            <a:off x="605491" y="375215"/>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Reflection time</a:t>
            </a:r>
            <a:endParaRPr lang="en-GB" sz="4400" b="1" dirty="0">
              <a:solidFill>
                <a:srgbClr val="95519E"/>
              </a:solidFill>
              <a:latin typeface="League Spartan" panose="00000800000000000000" pitchFamily="50" charset="0"/>
            </a:endParaRPr>
          </a:p>
        </p:txBody>
      </p:sp>
      <p:sp>
        <p:nvSpPr>
          <p:cNvPr id="5" name="TextBox 4"/>
          <p:cNvSpPr txBox="1"/>
          <p:nvPr/>
        </p:nvSpPr>
        <p:spPr>
          <a:xfrm>
            <a:off x="700492" y="1418432"/>
            <a:ext cx="6923466" cy="2300823"/>
          </a:xfrm>
          <a:prstGeom prst="rect">
            <a:avLst/>
          </a:prstGeom>
          <a:noFill/>
        </p:spPr>
        <p:txBody>
          <a:bodyPr wrap="square" rtlCol="0">
            <a:spAutoFit/>
          </a:bodyPr>
          <a:lstStyle/>
          <a:p>
            <a:pPr>
              <a:lnSpc>
                <a:spcPts val="3500"/>
              </a:lnSpc>
            </a:pPr>
            <a:r>
              <a:rPr lang="en-GB" sz="2800" dirty="0" smtClean="0">
                <a:latin typeface="Lato" panose="020B0604020202020204" charset="0"/>
                <a:ea typeface="Lato" panose="020B0604020202020204" charset="0"/>
                <a:cs typeface="Lato" panose="020B0604020202020204" charset="0"/>
              </a:rPr>
              <a:t>Look at the </a:t>
            </a:r>
            <a:r>
              <a:rPr lang="en-GB" sz="2800" b="1" dirty="0" smtClean="0">
                <a:latin typeface="Lato" panose="020B0604020202020204" charset="0"/>
                <a:ea typeface="Lato" panose="020B0604020202020204" charset="0"/>
                <a:cs typeface="Lato" panose="020B0604020202020204" charset="0"/>
              </a:rPr>
              <a:t>Helpful for mental health list (Resource 2 </a:t>
            </a:r>
            <a:r>
              <a:rPr lang="en-GB" sz="2800" dirty="0" smtClean="0">
                <a:latin typeface="Lato" panose="020B0604020202020204" charset="0"/>
                <a:ea typeface="Lato" panose="020B0604020202020204" charset="0"/>
                <a:cs typeface="Lato" panose="020B0604020202020204" charset="0"/>
              </a:rPr>
              <a:t>in your worksheet pack). Is there anything included that you could do to help take care of your mental health everyday?  What would you choose to do?</a:t>
            </a:r>
            <a:endParaRPr lang="en-GB" sz="2800" dirty="0">
              <a:latin typeface="Lato" panose="020B0604020202020204" charset="0"/>
              <a:ea typeface="Lato" panose="020B0604020202020204" charset="0"/>
              <a:cs typeface="Lato" panose="020B0604020202020204" charset="0"/>
            </a:endParaRPr>
          </a:p>
        </p:txBody>
      </p:sp>
      <p:pic>
        <p:nvPicPr>
          <p:cNvPr id="6" name="Picture 2" descr="Children, Playing, Exercise, Pla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41978" y="3494003"/>
            <a:ext cx="6560033" cy="33639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8981" y="1393391"/>
            <a:ext cx="2974745" cy="205443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39666" y="202344"/>
            <a:ext cx="635184" cy="635184"/>
          </a:xfrm>
          <a:prstGeom prst="rect">
            <a:avLst/>
          </a:prstGeom>
        </p:spPr>
      </p:pic>
    </p:spTree>
    <p:extLst>
      <p:ext uri="{BB962C8B-B14F-4D97-AF65-F5344CB8AC3E}">
        <p14:creationId xmlns:p14="http://schemas.microsoft.com/office/powerpoint/2010/main" val="538323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450434"/>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Changing feelings</a:t>
            </a:r>
            <a:endParaRPr lang="en-GB" sz="4400" b="1" dirty="0">
              <a:solidFill>
                <a:srgbClr val="95519E"/>
              </a:solidFill>
              <a:latin typeface="League Spartan" panose="00000800000000000000" pitchFamily="50" charset="0"/>
            </a:endParaRPr>
          </a:p>
        </p:txBody>
      </p:sp>
      <p:sp>
        <p:nvSpPr>
          <p:cNvPr id="5" name="Footer Placeholder 4"/>
          <p:cNvSpPr>
            <a:spLocks noGrp="1"/>
          </p:cNvSpPr>
          <p:nvPr>
            <p:ph type="ftr" sz="quarter" idx="11"/>
          </p:nvPr>
        </p:nvSpPr>
        <p:spPr>
          <a:xfrm>
            <a:off x="0" y="6416534"/>
            <a:ext cx="12192000" cy="365125"/>
          </a:xfrm>
        </p:spPr>
        <p:txBody>
          <a:bodyPr/>
          <a:lstStyle/>
          <a:p>
            <a:r>
              <a:rPr lang="en-GB" sz="1050" dirty="0" smtClean="0"/>
              <a:t>© PSHE Association 2020 </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13</a:t>
            </a:fld>
            <a:endParaRPr lang="en-GB" dirty="0"/>
          </a:p>
        </p:txBody>
      </p:sp>
      <p:sp>
        <p:nvSpPr>
          <p:cNvPr id="10" name="TextBox 9"/>
          <p:cNvSpPr txBox="1"/>
          <p:nvPr/>
        </p:nvSpPr>
        <p:spPr>
          <a:xfrm>
            <a:off x="6343650" y="3685857"/>
            <a:ext cx="5314950" cy="461665"/>
          </a:xfrm>
          <a:prstGeom prst="rect">
            <a:avLst/>
          </a:prstGeom>
          <a:solidFill>
            <a:schemeClr val="bg1"/>
          </a:solidFill>
          <a:ln>
            <a:noFill/>
          </a:ln>
        </p:spPr>
        <p:txBody>
          <a:bodyPr wrap="square" rtlCol="0">
            <a:spAutoFit/>
          </a:bodyPr>
          <a:lstStyle/>
          <a:p>
            <a:endParaRPr lang="en-GB" sz="2400" dirty="0">
              <a:solidFill>
                <a:srgbClr val="7030A0"/>
              </a:solidFill>
              <a:latin typeface="League Spartan" panose="00000800000000000000" charset="0"/>
              <a:ea typeface="Lato" panose="020F0502020204030203" pitchFamily="34" charset="0"/>
              <a:cs typeface="Lato" panose="020F0502020204030203" pitchFamily="34" charset="0"/>
            </a:endParaRPr>
          </a:p>
        </p:txBody>
      </p:sp>
      <p:pic>
        <p:nvPicPr>
          <p:cNvPr id="1026" name="Picture 2" descr="Emoji, Emoticon, Smilies, Icon, Fac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00850" y="1510132"/>
            <a:ext cx="4400550" cy="3238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41433" y="1608889"/>
            <a:ext cx="5396468" cy="1815882"/>
          </a:xfrm>
          <a:prstGeom prst="rect">
            <a:avLst/>
          </a:prstGeom>
          <a:noFill/>
        </p:spPr>
        <p:txBody>
          <a:bodyPr wrap="square" rtlCol="0">
            <a:spAutoFit/>
          </a:bodyPr>
          <a:lstStyle/>
          <a:p>
            <a:pPr lvl="0"/>
            <a:r>
              <a:rPr lang="en-GB" sz="2800" dirty="0">
                <a:solidFill>
                  <a:prstClr val="black"/>
                </a:solidFill>
                <a:latin typeface="Lato" panose="020B0604020202020204" charset="0"/>
                <a:ea typeface="Lato" panose="020B0604020202020204" charset="0"/>
                <a:cs typeface="Lato" panose="020B0604020202020204" charset="0"/>
              </a:rPr>
              <a:t>E</a:t>
            </a:r>
            <a:r>
              <a:rPr lang="en-GB" sz="2800" dirty="0" smtClean="0">
                <a:solidFill>
                  <a:prstClr val="black"/>
                </a:solidFill>
                <a:latin typeface="Lato" panose="020B0604020202020204" charset="0"/>
                <a:ea typeface="Lato" panose="020B0604020202020204" charset="0"/>
                <a:cs typeface="Lato" panose="020B0604020202020204" charset="0"/>
              </a:rPr>
              <a:t>motions and feelings change throughout the day and over time. Taking care of our mental health helps us to manage. </a:t>
            </a:r>
            <a:endParaRPr lang="en-GB" sz="2800" dirty="0">
              <a:solidFill>
                <a:prstClr val="black"/>
              </a:solidFill>
              <a:latin typeface="Lato" panose="020B0604020202020204" charset="0"/>
              <a:ea typeface="Lato" panose="020B0604020202020204" charset="0"/>
              <a:cs typeface="Lato" panose="020B0604020202020204" charset="0"/>
            </a:endParaRPr>
          </a:p>
        </p:txBody>
      </p:sp>
      <p:sp>
        <p:nvSpPr>
          <p:cNvPr id="6" name="Rectangle 5"/>
          <p:cNvSpPr/>
          <p:nvPr/>
        </p:nvSpPr>
        <p:spPr>
          <a:xfrm>
            <a:off x="841433" y="3661246"/>
            <a:ext cx="6005805" cy="954107"/>
          </a:xfrm>
          <a:prstGeom prst="rect">
            <a:avLst/>
          </a:prstGeom>
        </p:spPr>
        <p:txBody>
          <a:bodyPr wrap="square">
            <a:spAutoFit/>
          </a:bodyPr>
          <a:lstStyle/>
          <a:p>
            <a:pPr lvl="0"/>
            <a:r>
              <a:rPr lang="en-GB" sz="2800" dirty="0">
                <a:solidFill>
                  <a:prstClr val="black"/>
                </a:solidFill>
                <a:latin typeface="Lato" panose="020B0604020202020204" charset="0"/>
                <a:ea typeface="Lato" panose="020B0604020202020204" charset="0"/>
                <a:cs typeface="Lato" panose="020B0604020202020204" charset="0"/>
              </a:rPr>
              <a:t>F</a:t>
            </a:r>
            <a:r>
              <a:rPr lang="en-GB" sz="2800" dirty="0" smtClean="0">
                <a:solidFill>
                  <a:prstClr val="black"/>
                </a:solidFill>
                <a:latin typeface="Lato" panose="020B0604020202020204" charset="0"/>
                <a:ea typeface="Lato" panose="020B0604020202020204" charset="0"/>
                <a:cs typeface="Lato" panose="020B0604020202020204" charset="0"/>
              </a:rPr>
              <a:t>eelings can grow or </a:t>
            </a:r>
            <a:r>
              <a:rPr lang="en-GB" sz="2800" dirty="0">
                <a:solidFill>
                  <a:prstClr val="black"/>
                </a:solidFill>
                <a:latin typeface="Lato" panose="020B0604020202020204" charset="0"/>
                <a:ea typeface="Lato" panose="020B0604020202020204" charset="0"/>
                <a:cs typeface="Lato" panose="020B0604020202020204" charset="0"/>
              </a:rPr>
              <a:t>get stronger with </a:t>
            </a:r>
            <a:r>
              <a:rPr lang="en-GB" sz="2800" dirty="0" smtClean="0">
                <a:solidFill>
                  <a:prstClr val="black"/>
                </a:solidFill>
                <a:latin typeface="Lato" panose="020B0604020202020204" charset="0"/>
                <a:ea typeface="Lato" panose="020B0604020202020204" charset="0"/>
                <a:cs typeface="Lato" panose="020B0604020202020204" charset="0"/>
              </a:rPr>
              <a:t>time.</a:t>
            </a:r>
            <a:endParaRPr lang="en-GB" sz="2800" dirty="0">
              <a:solidFill>
                <a:prstClr val="black"/>
              </a:solidFill>
              <a:latin typeface="Lato" panose="020B0604020202020204" charset="0"/>
              <a:ea typeface="Lato" panose="020B0604020202020204" charset="0"/>
              <a:cs typeface="Lato" panose="020B0604020202020204" charset="0"/>
            </a:endParaRPr>
          </a:p>
        </p:txBody>
      </p:sp>
      <p:sp>
        <p:nvSpPr>
          <p:cNvPr id="8" name="Rectangle 7"/>
          <p:cNvSpPr/>
          <p:nvPr/>
        </p:nvSpPr>
        <p:spPr>
          <a:xfrm>
            <a:off x="6639249" y="5038890"/>
            <a:ext cx="5019351" cy="954107"/>
          </a:xfrm>
          <a:prstGeom prst="rect">
            <a:avLst/>
          </a:prstGeom>
        </p:spPr>
        <p:txBody>
          <a:bodyPr wrap="square">
            <a:spAutoFit/>
          </a:bodyPr>
          <a:lstStyle/>
          <a:p>
            <a:pPr lvl="0"/>
            <a:r>
              <a:rPr lang="en-GB" sz="2800" dirty="0" smtClean="0">
                <a:solidFill>
                  <a:prstClr val="black"/>
                </a:solidFill>
                <a:latin typeface="Lato" panose="020B0604020202020204" charset="0"/>
                <a:ea typeface="Lato" panose="020B0604020202020204" charset="0"/>
                <a:cs typeface="Lato" panose="020B0604020202020204" charset="0"/>
              </a:rPr>
              <a:t>Usually feelings that don’t feel so good, don’t last long. </a:t>
            </a:r>
            <a:endParaRPr lang="en-GB" sz="2800" dirty="0">
              <a:solidFill>
                <a:prstClr val="black"/>
              </a:solidFill>
              <a:latin typeface="Lato" panose="020B0604020202020204" charset="0"/>
              <a:ea typeface="Lato" panose="020B0604020202020204" charset="0"/>
              <a:cs typeface="Lato" panose="020B0604020202020204" charset="0"/>
            </a:endParaRPr>
          </a:p>
        </p:txBody>
      </p:sp>
      <p:sp>
        <p:nvSpPr>
          <p:cNvPr id="9" name="TextBox 8"/>
          <p:cNvSpPr txBox="1"/>
          <p:nvPr/>
        </p:nvSpPr>
        <p:spPr>
          <a:xfrm>
            <a:off x="926276" y="4881913"/>
            <a:ext cx="4613811" cy="954107"/>
          </a:xfrm>
          <a:prstGeom prst="rect">
            <a:avLst/>
          </a:prstGeom>
          <a:noFill/>
        </p:spPr>
        <p:txBody>
          <a:bodyPr wrap="square" rtlCol="0">
            <a:spAutoFit/>
          </a:bodyPr>
          <a:lstStyle/>
          <a:p>
            <a:r>
              <a:rPr lang="en-GB" sz="2800" dirty="0">
                <a:solidFill>
                  <a:prstClr val="black"/>
                </a:solidFill>
                <a:latin typeface="Lato" panose="020B0604020202020204" charset="0"/>
                <a:ea typeface="Lato" panose="020B0604020202020204" charset="0"/>
                <a:cs typeface="Lato" panose="020B0604020202020204" charset="0"/>
              </a:rPr>
              <a:t>Some feelings seem to fade or </a:t>
            </a:r>
            <a:r>
              <a:rPr lang="en-GB" sz="2800" dirty="0" smtClean="0">
                <a:solidFill>
                  <a:prstClr val="black"/>
                </a:solidFill>
                <a:latin typeface="Lato" panose="020B0604020202020204" charset="0"/>
                <a:ea typeface="Lato" panose="020B0604020202020204" charset="0"/>
                <a:cs typeface="Lato" panose="020B0604020202020204" charset="0"/>
              </a:rPr>
              <a:t>pass over time.</a:t>
            </a:r>
            <a:endParaRPr lang="en-GB" dirty="0"/>
          </a:p>
        </p:txBody>
      </p:sp>
    </p:spTree>
    <p:extLst>
      <p:ext uri="{BB962C8B-B14F-4D97-AF65-F5344CB8AC3E}">
        <p14:creationId xmlns:p14="http://schemas.microsoft.com/office/powerpoint/2010/main" val="273795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6464385"/>
            <a:ext cx="12192000" cy="365125"/>
          </a:xfrm>
        </p:spPr>
        <p:txBody>
          <a:bodyPr/>
          <a:lstStyle/>
          <a:p>
            <a:r>
              <a:rPr lang="en-GB" sz="1050" dirty="0" smtClean="0"/>
              <a:t>© PSHE Association 2020 </a:t>
            </a:r>
            <a:r>
              <a:rPr lang="en-GB" dirty="0" smtClean="0"/>
              <a:t>	 </a:t>
            </a:r>
            <a:endParaRPr lang="en-GB" dirty="0"/>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14</a:t>
            </a:fld>
            <a:endParaRPr lang="en-GB" dirty="0"/>
          </a:p>
        </p:txBody>
      </p:sp>
      <p:sp>
        <p:nvSpPr>
          <p:cNvPr id="13" name="TextBox 12"/>
          <p:cNvSpPr txBox="1"/>
          <p:nvPr/>
        </p:nvSpPr>
        <p:spPr>
          <a:xfrm>
            <a:off x="746541" y="638430"/>
            <a:ext cx="10698917" cy="707886"/>
          </a:xfrm>
          <a:prstGeom prst="rect">
            <a:avLst/>
          </a:prstGeom>
          <a:noFill/>
        </p:spPr>
        <p:txBody>
          <a:bodyPr wrap="square" rtlCol="0">
            <a:spAutoFit/>
          </a:bodyPr>
          <a:lstStyle/>
          <a:p>
            <a:r>
              <a:rPr lang="en-GB" sz="4000" b="1" dirty="0" smtClean="0">
                <a:solidFill>
                  <a:srgbClr val="95519E"/>
                </a:solidFill>
                <a:latin typeface="League Spartan" panose="00000800000000000000" pitchFamily="50" charset="0"/>
              </a:rPr>
              <a:t>Mental health – asking for help</a:t>
            </a:r>
            <a:endParaRPr lang="en-GB" sz="4000" b="1" dirty="0">
              <a:solidFill>
                <a:srgbClr val="95519E"/>
              </a:solidFill>
              <a:latin typeface="League Spartan" panose="00000800000000000000" pitchFamily="50" charset="0"/>
            </a:endParaRPr>
          </a:p>
        </p:txBody>
      </p:sp>
      <p:sp>
        <p:nvSpPr>
          <p:cNvPr id="3" name="Rectangle 2"/>
          <p:cNvSpPr/>
          <p:nvPr/>
        </p:nvSpPr>
        <p:spPr>
          <a:xfrm>
            <a:off x="738261" y="1495441"/>
            <a:ext cx="6924405" cy="3277820"/>
          </a:xfrm>
          <a:prstGeom prst="rect">
            <a:avLst/>
          </a:prstGeom>
        </p:spPr>
        <p:txBody>
          <a:bodyPr wrap="square">
            <a:spAutoFit/>
          </a:bodyPr>
          <a:lstStyle/>
          <a:p>
            <a:pPr lvl="0">
              <a:lnSpc>
                <a:spcPct val="115000"/>
              </a:lnSpc>
            </a:pP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pPr>
            <a:r>
              <a:rPr lang="en-US" sz="2800" dirty="0">
                <a:solidFill>
                  <a:prstClr val="black"/>
                </a:solidFill>
                <a:latin typeface="Lato" panose="020B0604020202020204" charset="0"/>
                <a:ea typeface="Lato" panose="020B0604020202020204" charset="0"/>
                <a:cs typeface="Lato" panose="020B0604020202020204" charset="0"/>
              </a:rPr>
              <a:t>E</a:t>
            </a:r>
            <a:r>
              <a:rPr lang="en-US" sz="2800" dirty="0" smtClean="0">
                <a:solidFill>
                  <a:prstClr val="black"/>
                </a:solidFill>
                <a:latin typeface="Lato" panose="020B0604020202020204" charset="0"/>
                <a:ea typeface="Lato" panose="020B0604020202020204" charset="0"/>
                <a:cs typeface="Lato" panose="020B0604020202020204" charset="0"/>
              </a:rPr>
              <a:t>xpressing </a:t>
            </a:r>
            <a:r>
              <a:rPr lang="en-US" sz="2800" dirty="0">
                <a:solidFill>
                  <a:prstClr val="black"/>
                </a:solidFill>
                <a:latin typeface="Lato" panose="020B0604020202020204" charset="0"/>
                <a:ea typeface="Lato" panose="020B0604020202020204" charset="0"/>
                <a:cs typeface="Lato" panose="020B0604020202020204" charset="0"/>
              </a:rPr>
              <a:t>and talking about </a:t>
            </a:r>
            <a:r>
              <a:rPr lang="en-US" sz="2800" dirty="0" smtClean="0">
                <a:solidFill>
                  <a:prstClr val="black"/>
                </a:solidFill>
                <a:latin typeface="Lato" panose="020B0604020202020204" charset="0"/>
                <a:ea typeface="Lato" panose="020B0604020202020204" charset="0"/>
                <a:cs typeface="Lato" panose="020B0604020202020204" charset="0"/>
              </a:rPr>
              <a:t>feelings — </a:t>
            </a:r>
            <a:r>
              <a:rPr lang="en-US" sz="2800" dirty="0">
                <a:solidFill>
                  <a:prstClr val="black"/>
                </a:solidFill>
                <a:latin typeface="Lato" panose="020B0604020202020204" charset="0"/>
                <a:ea typeface="Lato" panose="020B0604020202020204" charset="0"/>
                <a:cs typeface="Lato" panose="020B0604020202020204" charset="0"/>
              </a:rPr>
              <a:t>especially those that </a:t>
            </a:r>
            <a:r>
              <a:rPr lang="en-US" sz="2800" dirty="0" smtClean="0">
                <a:solidFill>
                  <a:prstClr val="black"/>
                </a:solidFill>
                <a:latin typeface="Lato" panose="020B0604020202020204" charset="0"/>
                <a:ea typeface="Lato" panose="020B0604020202020204" charset="0"/>
                <a:cs typeface="Lato" panose="020B0604020202020204" charset="0"/>
              </a:rPr>
              <a:t>don’t feel so good, seem very strong, </a:t>
            </a:r>
            <a:r>
              <a:rPr lang="en-US" sz="2800" dirty="0">
                <a:solidFill>
                  <a:prstClr val="black"/>
                </a:solidFill>
                <a:latin typeface="Lato" panose="020B0604020202020204" charset="0"/>
                <a:ea typeface="Lato" panose="020B0604020202020204" charset="0"/>
                <a:cs typeface="Lato" panose="020B0604020202020204" charset="0"/>
              </a:rPr>
              <a:t>or go on for a long </a:t>
            </a:r>
            <a:r>
              <a:rPr lang="en-US" sz="2800" dirty="0" smtClean="0">
                <a:solidFill>
                  <a:prstClr val="black"/>
                </a:solidFill>
                <a:latin typeface="Lato" panose="020B0604020202020204" charset="0"/>
                <a:ea typeface="Lato" panose="020B0604020202020204" charset="0"/>
                <a:cs typeface="Lato" panose="020B0604020202020204" charset="0"/>
              </a:rPr>
              <a:t>time — is an important part of mental health care. It is usual </a:t>
            </a:r>
            <a:r>
              <a:rPr lang="en-US" sz="2800" dirty="0">
                <a:solidFill>
                  <a:prstClr val="black"/>
                </a:solidFill>
                <a:latin typeface="Lato" panose="020B0604020202020204" charset="0"/>
                <a:ea typeface="Lato" panose="020B0604020202020204" charset="0"/>
                <a:cs typeface="Lato" panose="020B0604020202020204" charset="0"/>
              </a:rPr>
              <a:t>for people to need help with their feelings sometimes. </a:t>
            </a:r>
          </a:p>
        </p:txBody>
      </p:sp>
      <p:pic>
        <p:nvPicPr>
          <p:cNvPr id="10" name="Picture 2" descr="Boy And Girl, Balloons, Boy, Girl, Childhood, Fu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62666" y="1327285"/>
            <a:ext cx="3296693" cy="48585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9261" y="5057523"/>
            <a:ext cx="6005000" cy="954107"/>
          </a:xfrm>
          <a:prstGeom prst="rect">
            <a:avLst/>
          </a:prstGeom>
          <a:noFill/>
        </p:spPr>
        <p:txBody>
          <a:bodyPr wrap="square" rtlCol="0">
            <a:spAutoFit/>
          </a:bodyPr>
          <a:lstStyle/>
          <a:p>
            <a:r>
              <a:rPr lang="en-GB" sz="2800" b="1" dirty="0" smtClean="0">
                <a:latin typeface="Lato" panose="020B0604020202020204" charset="0"/>
                <a:ea typeface="Lato" panose="020B0604020202020204" charset="0"/>
                <a:cs typeface="Lato" panose="020B0604020202020204" charset="0"/>
              </a:rPr>
              <a:t>Read Sasha’s story on the next slide. </a:t>
            </a:r>
            <a:r>
              <a:rPr lang="en-GB" sz="2800" b="1" dirty="0">
                <a:latin typeface="Lato" panose="020B0604020202020204" charset="0"/>
                <a:ea typeface="Lato" panose="020B0604020202020204" charset="0"/>
                <a:cs typeface="Lato" panose="020B0604020202020204" charset="0"/>
              </a:rPr>
              <a:t>W</a:t>
            </a:r>
            <a:r>
              <a:rPr lang="en-GB" sz="2800" b="1" dirty="0" smtClean="0">
                <a:latin typeface="Lato" panose="020B0604020202020204" charset="0"/>
                <a:ea typeface="Lato" panose="020B0604020202020204" charset="0"/>
                <a:cs typeface="Lato" panose="020B0604020202020204" charset="0"/>
              </a:rPr>
              <a:t>hat could help Sasha? </a:t>
            </a:r>
            <a:endParaRPr lang="en-GB" sz="2800" b="1" dirty="0">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409683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6464385"/>
            <a:ext cx="12192000" cy="365125"/>
          </a:xfrm>
        </p:spPr>
        <p:txBody>
          <a:bodyPr/>
          <a:lstStyle/>
          <a:p>
            <a:r>
              <a:rPr lang="en-GB" sz="1050" dirty="0" smtClean="0"/>
              <a:t>© PSHE Association 2020 </a:t>
            </a:r>
            <a:r>
              <a:rPr lang="en-GB" dirty="0" smtClean="0"/>
              <a:t>	 </a:t>
            </a:r>
            <a:endParaRPr lang="en-GB" dirty="0"/>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15</a:t>
            </a:fld>
            <a:endParaRPr lang="en-GB" dirty="0"/>
          </a:p>
        </p:txBody>
      </p:sp>
      <p:sp>
        <p:nvSpPr>
          <p:cNvPr id="13" name="TextBox 12"/>
          <p:cNvSpPr txBox="1"/>
          <p:nvPr/>
        </p:nvSpPr>
        <p:spPr>
          <a:xfrm>
            <a:off x="698632" y="404225"/>
            <a:ext cx="10698917" cy="707886"/>
          </a:xfrm>
          <a:prstGeom prst="rect">
            <a:avLst/>
          </a:prstGeom>
          <a:noFill/>
        </p:spPr>
        <p:txBody>
          <a:bodyPr wrap="square" rtlCol="0">
            <a:spAutoFit/>
          </a:bodyPr>
          <a:lstStyle/>
          <a:p>
            <a:r>
              <a:rPr lang="en-GB" sz="4000" b="1" dirty="0" smtClean="0">
                <a:solidFill>
                  <a:srgbClr val="95519E"/>
                </a:solidFill>
                <a:latin typeface="League Spartan" panose="00000800000000000000" pitchFamily="50" charset="0"/>
              </a:rPr>
              <a:t>Sasha’s story</a:t>
            </a:r>
            <a:endParaRPr lang="en-GB" sz="4000" b="1" dirty="0">
              <a:solidFill>
                <a:srgbClr val="95519E"/>
              </a:solidFill>
              <a:latin typeface="League Spartan" panose="00000800000000000000" pitchFamily="50" charset="0"/>
            </a:endParaRPr>
          </a:p>
        </p:txBody>
      </p:sp>
      <p:sp>
        <p:nvSpPr>
          <p:cNvPr id="5" name="TextBox 4"/>
          <p:cNvSpPr txBox="1"/>
          <p:nvPr/>
        </p:nvSpPr>
        <p:spPr>
          <a:xfrm>
            <a:off x="737597" y="1134352"/>
            <a:ext cx="10659952" cy="5262979"/>
          </a:xfrm>
          <a:prstGeom prst="rect">
            <a:avLst/>
          </a:prstGeom>
          <a:noFill/>
          <a:ln w="12700">
            <a:solidFill>
              <a:schemeClr val="bg1">
                <a:lumMod val="65000"/>
              </a:schemeClr>
            </a:solidFill>
          </a:ln>
        </p:spPr>
        <p:txBody>
          <a:bodyPr wrap="square" rtlCol="0">
            <a:spAutoFit/>
          </a:bodyPr>
          <a:lstStyle/>
          <a:p>
            <a:r>
              <a:rPr lang="en-GB" sz="2400" dirty="0" smtClean="0">
                <a:latin typeface="Lato" panose="020B0604020202020204" charset="0"/>
                <a:ea typeface="Lato" panose="020B0604020202020204" charset="0"/>
                <a:cs typeface="Lato" panose="020B0604020202020204" charset="0"/>
              </a:rPr>
              <a:t>Dear Diary,</a:t>
            </a:r>
          </a:p>
          <a:p>
            <a:endParaRPr lang="en-GB" sz="2400" dirty="0" smtClean="0">
              <a:latin typeface="Lato" panose="020B0604020202020204" charset="0"/>
              <a:ea typeface="Lato" panose="020B0604020202020204" charset="0"/>
              <a:cs typeface="Lato" panose="020B0604020202020204" charset="0"/>
            </a:endParaRPr>
          </a:p>
          <a:p>
            <a:r>
              <a:rPr lang="en-GB" sz="2400" dirty="0" smtClean="0">
                <a:latin typeface="Lato" panose="020B0604020202020204" charset="0"/>
                <a:ea typeface="Lato" panose="020B0604020202020204" charset="0"/>
                <a:cs typeface="Lato" panose="020B0604020202020204" charset="0"/>
              </a:rPr>
              <a:t>I am so confused… my emotions feel all mixed up! </a:t>
            </a:r>
          </a:p>
          <a:p>
            <a:endParaRPr lang="en-GB" sz="2400" dirty="0">
              <a:latin typeface="Lato" panose="020B0604020202020204" charset="0"/>
              <a:ea typeface="Lato" panose="020B0604020202020204" charset="0"/>
              <a:cs typeface="Lato" panose="020B0604020202020204" charset="0"/>
            </a:endParaRPr>
          </a:p>
          <a:p>
            <a:r>
              <a:rPr lang="en-GB" sz="2400" dirty="0" smtClean="0">
                <a:latin typeface="Lato" panose="020B0604020202020204" charset="0"/>
                <a:ea typeface="Lato" panose="020B0604020202020204" charset="0"/>
                <a:cs typeface="Lato" panose="020B0604020202020204" charset="0"/>
              </a:rPr>
              <a:t>One moment I feel happy and the next I feel worried and scared about everything. </a:t>
            </a:r>
          </a:p>
          <a:p>
            <a:endParaRPr lang="en-GB" sz="2400" dirty="0">
              <a:latin typeface="Lato" panose="020B0604020202020204" charset="0"/>
              <a:ea typeface="Lato" panose="020B0604020202020204" charset="0"/>
              <a:cs typeface="Lato" panose="020B0604020202020204" charset="0"/>
            </a:endParaRPr>
          </a:p>
          <a:p>
            <a:r>
              <a:rPr lang="en-GB" sz="2400" dirty="0" smtClean="0">
                <a:latin typeface="Lato" panose="020B0604020202020204" charset="0"/>
                <a:ea typeface="Lato" panose="020B0604020202020204" charset="0"/>
                <a:cs typeface="Lato" panose="020B0604020202020204" charset="0"/>
              </a:rPr>
              <a:t>I </a:t>
            </a:r>
            <a:r>
              <a:rPr lang="en-US" sz="2400" dirty="0" smtClean="0">
                <a:latin typeface="Lato" panose="020B0604020202020204" charset="0"/>
                <a:ea typeface="Lato" panose="020B0604020202020204" charset="0"/>
                <a:cs typeface="Lato" panose="020B0604020202020204" charset="0"/>
              </a:rPr>
              <a:t>can </a:t>
            </a:r>
            <a:r>
              <a:rPr lang="en-US" sz="2400" dirty="0">
                <a:latin typeface="Lato" panose="020B0604020202020204" charset="0"/>
                <a:ea typeface="Lato" panose="020B0604020202020204" charset="0"/>
                <a:cs typeface="Lato" panose="020B0604020202020204" charset="0"/>
              </a:rPr>
              <a:t>feel my body </a:t>
            </a:r>
            <a:r>
              <a:rPr lang="en-US" sz="2400" dirty="0" smtClean="0">
                <a:latin typeface="Lato" panose="020B0604020202020204" charset="0"/>
                <a:ea typeface="Lato" panose="020B0604020202020204" charset="0"/>
                <a:cs typeface="Lato" panose="020B0604020202020204" charset="0"/>
              </a:rPr>
              <a:t>tense, my teeth chatter and I notice my </a:t>
            </a:r>
            <a:r>
              <a:rPr lang="en-US" sz="2400" dirty="0">
                <a:latin typeface="Lato" panose="020B0604020202020204" charset="0"/>
                <a:ea typeface="Lato" panose="020B0604020202020204" charset="0"/>
                <a:cs typeface="Lato" panose="020B0604020202020204" charset="0"/>
              </a:rPr>
              <a:t>fists </a:t>
            </a:r>
            <a:r>
              <a:rPr lang="en-US" sz="2400" dirty="0" smtClean="0">
                <a:latin typeface="Lato" panose="020B0604020202020204" charset="0"/>
                <a:ea typeface="Lato" panose="020B0604020202020204" charset="0"/>
                <a:cs typeface="Lato" panose="020B0604020202020204" charset="0"/>
              </a:rPr>
              <a:t>clench. I feel shaky. </a:t>
            </a:r>
          </a:p>
          <a:p>
            <a:endParaRPr lang="en-US" sz="2400" dirty="0">
              <a:latin typeface="Lato" panose="020B0604020202020204" charset="0"/>
              <a:ea typeface="Lato" panose="020B0604020202020204" charset="0"/>
              <a:cs typeface="Lato" panose="020B0604020202020204" charset="0"/>
            </a:endParaRPr>
          </a:p>
          <a:p>
            <a:r>
              <a:rPr lang="en-US" sz="2400" dirty="0" smtClean="0">
                <a:latin typeface="Lato" panose="020B0604020202020204" charset="0"/>
                <a:ea typeface="Lato" panose="020B0604020202020204" charset="0"/>
                <a:cs typeface="Lato" panose="020B0604020202020204" charset="0"/>
              </a:rPr>
              <a:t>I am concerned. </a:t>
            </a:r>
            <a:r>
              <a:rPr lang="en-GB" sz="2400" dirty="0" smtClean="0">
                <a:latin typeface="Lato" panose="020B0604020202020204" charset="0"/>
                <a:ea typeface="Lato" panose="020B0604020202020204" charset="0"/>
                <a:cs typeface="Lato" panose="020B0604020202020204" charset="0"/>
              </a:rPr>
              <a:t>It’s </a:t>
            </a:r>
            <a:r>
              <a:rPr lang="en-GB" sz="2400" dirty="0">
                <a:latin typeface="Lato" panose="020B0604020202020204" charset="0"/>
                <a:ea typeface="Lato" panose="020B0604020202020204" charset="0"/>
                <a:cs typeface="Lato" panose="020B0604020202020204" charset="0"/>
              </a:rPr>
              <a:t>been happening for a while now. </a:t>
            </a:r>
            <a:r>
              <a:rPr lang="en-GB" sz="2400" dirty="0" smtClean="0">
                <a:latin typeface="Lato" panose="020B0604020202020204" charset="0"/>
                <a:ea typeface="Lato" panose="020B0604020202020204" charset="0"/>
                <a:cs typeface="Lato" panose="020B0604020202020204" charset="0"/>
              </a:rPr>
              <a:t>It’s a really strange feeling. I am sure no-one feels like me. I don’t think I can explain it to anyone. </a:t>
            </a:r>
          </a:p>
          <a:p>
            <a:endParaRPr lang="en-GB" sz="2400" dirty="0" smtClean="0">
              <a:latin typeface="Lato" panose="020B0604020202020204" charset="0"/>
              <a:ea typeface="Lato" panose="020B0604020202020204" charset="0"/>
              <a:cs typeface="Lato" panose="020B0604020202020204" charset="0"/>
            </a:endParaRPr>
          </a:p>
          <a:p>
            <a:r>
              <a:rPr lang="en-GB" sz="2400" dirty="0" smtClean="0">
                <a:latin typeface="Lato" panose="020B0604020202020204" charset="0"/>
                <a:ea typeface="Lato" panose="020B0604020202020204" charset="0"/>
                <a:cs typeface="Lato" panose="020B0604020202020204" charset="0"/>
              </a:rPr>
              <a:t>What can I do?  Will anything help? </a:t>
            </a:r>
            <a:endParaRPr lang="en-GB" sz="2400" dirty="0">
              <a:latin typeface="Lato" panose="020B0604020202020204" charset="0"/>
              <a:ea typeface="Lato" panose="020B0604020202020204" charset="0"/>
              <a:cs typeface="Lato" panose="020B0604020202020204" charset="0"/>
            </a:endParaRPr>
          </a:p>
        </p:txBody>
      </p:sp>
      <p:pic>
        <p:nvPicPr>
          <p:cNvPr id="5124" name="Picture 4" descr="Questions, Demand, Doubts, Psycholog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23548" y="404225"/>
            <a:ext cx="2159815" cy="2159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91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6464385"/>
            <a:ext cx="12192000" cy="365125"/>
          </a:xfrm>
        </p:spPr>
        <p:txBody>
          <a:bodyPr/>
          <a:lstStyle/>
          <a:p>
            <a:r>
              <a:rPr lang="en-GB" sz="1050" dirty="0" smtClean="0"/>
              <a:t>© PSHE Association 2020</a:t>
            </a:r>
            <a:r>
              <a:rPr lang="en-GB" dirty="0" smtClean="0"/>
              <a:t> </a:t>
            </a:r>
            <a:endParaRPr lang="en-GB" dirty="0"/>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16</a:t>
            </a:fld>
            <a:endParaRPr lang="en-GB" dirty="0"/>
          </a:p>
        </p:txBody>
      </p:sp>
      <p:sp>
        <p:nvSpPr>
          <p:cNvPr id="13" name="TextBox 12"/>
          <p:cNvSpPr txBox="1"/>
          <p:nvPr/>
        </p:nvSpPr>
        <p:spPr>
          <a:xfrm>
            <a:off x="813663" y="516406"/>
            <a:ext cx="112120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Who can help Sasha?</a:t>
            </a:r>
            <a:endParaRPr lang="en-GB" sz="4400" b="1" dirty="0">
              <a:solidFill>
                <a:srgbClr val="95519E"/>
              </a:solidFill>
              <a:latin typeface="League Spartan" panose="00000800000000000000" pitchFamily="50" charset="0"/>
            </a:endParaRPr>
          </a:p>
        </p:txBody>
      </p:sp>
      <p:sp>
        <p:nvSpPr>
          <p:cNvPr id="11" name="TextBox 10"/>
          <p:cNvSpPr txBox="1"/>
          <p:nvPr/>
        </p:nvSpPr>
        <p:spPr>
          <a:xfrm>
            <a:off x="8901213" y="2101108"/>
            <a:ext cx="2818642" cy="461665"/>
          </a:xfrm>
          <a:prstGeom prst="rect">
            <a:avLst/>
          </a:prstGeom>
          <a:solidFill>
            <a:srgbClr val="FF0000">
              <a:alpha val="64000"/>
            </a:srgbClr>
          </a:solidFill>
        </p:spPr>
        <p:txBody>
          <a:bodyPr wrap="square" rtlCol="0">
            <a:spAutoFit/>
          </a:bodyPr>
          <a:lstStyle/>
          <a:p>
            <a:pPr algn="ctr"/>
            <a:r>
              <a:rPr lang="en-US" sz="2400" b="1" dirty="0" smtClean="0">
                <a:latin typeface="Lato" panose="020B0604020202020204" charset="0"/>
                <a:ea typeface="Lato" panose="020B0604020202020204" charset="0"/>
                <a:cs typeface="Lato" panose="020B0604020202020204" charset="0"/>
              </a:rPr>
              <a:t>Parent</a:t>
            </a:r>
            <a:endParaRPr lang="en-US" sz="2400" b="1" dirty="0" smtClean="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5" name="TextBox 14"/>
          <p:cNvSpPr txBox="1"/>
          <p:nvPr/>
        </p:nvSpPr>
        <p:spPr>
          <a:xfrm>
            <a:off x="7617575" y="3741741"/>
            <a:ext cx="3454454" cy="461665"/>
          </a:xfrm>
          <a:prstGeom prst="rect">
            <a:avLst/>
          </a:prstGeom>
          <a:solidFill>
            <a:schemeClr val="tx1">
              <a:alpha val="64000"/>
            </a:schemeClr>
          </a:solidFill>
        </p:spPr>
        <p:txBody>
          <a:bodyPr wrap="square" rtlCol="0">
            <a:spAutoFit/>
          </a:bodyPr>
          <a:lstStyle/>
          <a:p>
            <a:pPr algn="ctr"/>
            <a:r>
              <a:rPr lang="en-US" sz="2400" b="1" dirty="0" smtClean="0">
                <a:solidFill>
                  <a:schemeClr val="bg1"/>
                </a:solidFill>
                <a:latin typeface="Lato" panose="020B0604020202020204" charset="0"/>
                <a:ea typeface="Lato" panose="020B0604020202020204" charset="0"/>
                <a:cs typeface="Lato" panose="020B0604020202020204" charset="0"/>
              </a:rPr>
              <a:t>No-one</a:t>
            </a:r>
          </a:p>
        </p:txBody>
      </p:sp>
      <p:sp>
        <p:nvSpPr>
          <p:cNvPr id="18" name="TextBox 17"/>
          <p:cNvSpPr txBox="1"/>
          <p:nvPr/>
        </p:nvSpPr>
        <p:spPr>
          <a:xfrm>
            <a:off x="5756074" y="1557450"/>
            <a:ext cx="2894987" cy="461665"/>
          </a:xfrm>
          <a:prstGeom prst="rect">
            <a:avLst/>
          </a:prstGeom>
          <a:solidFill>
            <a:schemeClr val="accent1">
              <a:lumMod val="75000"/>
              <a:alpha val="64000"/>
            </a:schemeClr>
          </a:solidFill>
        </p:spPr>
        <p:txBody>
          <a:bodyPr wrap="square" rtlCol="0">
            <a:spAutoFit/>
          </a:bodyPr>
          <a:lstStyle/>
          <a:p>
            <a:pPr algn="ctr"/>
            <a:r>
              <a:rPr lang="en-US" sz="2400" b="1" dirty="0" smtClean="0">
                <a:latin typeface="Lato" panose="020B0604020202020204" charset="0"/>
                <a:ea typeface="Lato" panose="020B0604020202020204" charset="0"/>
                <a:cs typeface="Lato" panose="020B0604020202020204" charset="0"/>
              </a:rPr>
              <a:t>Teacher</a:t>
            </a:r>
            <a:endParaRPr lang="en-US" sz="2400" b="1" dirty="0" smtClean="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9" name="TextBox 18"/>
          <p:cNvSpPr txBox="1"/>
          <p:nvPr/>
        </p:nvSpPr>
        <p:spPr>
          <a:xfrm>
            <a:off x="7892117" y="752279"/>
            <a:ext cx="3505432" cy="461665"/>
          </a:xfrm>
          <a:prstGeom prst="rect">
            <a:avLst/>
          </a:prstGeom>
          <a:solidFill>
            <a:srgbClr val="FF00FF">
              <a:alpha val="63922"/>
            </a:srgbClr>
          </a:solidFill>
        </p:spPr>
        <p:txBody>
          <a:bodyPr wrap="square" rtlCol="0">
            <a:spAutoFit/>
          </a:bodyPr>
          <a:lstStyle/>
          <a:p>
            <a:pPr algn="ctr"/>
            <a:r>
              <a:rPr lang="en-US" sz="2400" b="1" dirty="0" smtClean="0">
                <a:latin typeface="Lato" panose="020B0604020202020204" charset="0"/>
                <a:ea typeface="Lato" panose="020B0604020202020204" charset="0"/>
                <a:cs typeface="Lato" panose="020B0604020202020204" charset="0"/>
              </a:rPr>
              <a:t>Friend</a:t>
            </a:r>
            <a:endParaRPr lang="en-US" sz="2400" b="1" dirty="0" smtClean="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20" name="TextBox 19"/>
          <p:cNvSpPr txBox="1"/>
          <p:nvPr/>
        </p:nvSpPr>
        <p:spPr>
          <a:xfrm>
            <a:off x="5769181" y="2886147"/>
            <a:ext cx="5763759" cy="461665"/>
          </a:xfrm>
          <a:prstGeom prst="rect">
            <a:avLst/>
          </a:prstGeom>
          <a:solidFill>
            <a:srgbClr val="00B050">
              <a:alpha val="64000"/>
            </a:srgbClr>
          </a:solidFill>
          <a:ln>
            <a:solidFill>
              <a:schemeClr val="accent6">
                <a:lumMod val="60000"/>
                <a:lumOff val="40000"/>
              </a:schemeClr>
            </a:solidFill>
          </a:ln>
        </p:spPr>
        <p:txBody>
          <a:bodyPr wrap="square" rtlCol="0">
            <a:spAutoFit/>
          </a:bodyPr>
          <a:lstStyle/>
          <a:p>
            <a:pPr algn="ctr"/>
            <a:r>
              <a:rPr lang="en-US" sz="2400" b="1" dirty="0" err="1" smtClean="0">
                <a:latin typeface="Lato" panose="020B0604020202020204" charset="0"/>
                <a:ea typeface="Lato" panose="020B0604020202020204" charset="0"/>
                <a:cs typeface="Lato" panose="020B0604020202020204" charset="0"/>
              </a:rPr>
              <a:t>Childline</a:t>
            </a:r>
            <a:r>
              <a:rPr lang="en-US" sz="2400" b="1" dirty="0" smtClean="0">
                <a:latin typeface="Lato" panose="020B0604020202020204" charset="0"/>
                <a:ea typeface="Lato" panose="020B0604020202020204" charset="0"/>
                <a:cs typeface="Lato" panose="020B0604020202020204" charset="0"/>
              </a:rPr>
              <a:t> website </a:t>
            </a:r>
            <a:r>
              <a:rPr lang="en-GB" sz="2400" u="sng" dirty="0" smtClean="0">
                <a:solidFill>
                  <a:srgbClr val="0563C1"/>
                </a:solidFill>
                <a:latin typeface="Lato" panose="020B0604020202020204" charset="0"/>
                <a:ea typeface="Lato" panose="020B0604020202020204" charset="0"/>
                <a:cs typeface="Lato" panose="020B0604020202020204" charset="0"/>
                <a:hlinkClick r:id="rId3"/>
              </a:rPr>
              <a:t>www.childline.org.uk</a:t>
            </a:r>
            <a:endParaRPr lang="en-US" sz="2400" b="1" dirty="0" smtClean="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0" name="TextBox 9"/>
          <p:cNvSpPr txBox="1"/>
          <p:nvPr/>
        </p:nvSpPr>
        <p:spPr>
          <a:xfrm>
            <a:off x="5946247" y="4617499"/>
            <a:ext cx="5466369" cy="461665"/>
          </a:xfrm>
          <a:prstGeom prst="rect">
            <a:avLst/>
          </a:prstGeom>
          <a:solidFill>
            <a:schemeClr val="accent2">
              <a:lumMod val="75000"/>
              <a:alpha val="64000"/>
            </a:schemeClr>
          </a:solidFill>
          <a:ln>
            <a:solidFill>
              <a:schemeClr val="accent6">
                <a:lumMod val="60000"/>
                <a:lumOff val="40000"/>
              </a:schemeClr>
            </a:solidFill>
          </a:ln>
        </p:spPr>
        <p:txBody>
          <a:bodyPr wrap="square" rtlCol="0">
            <a:spAutoFit/>
          </a:bodyPr>
          <a:lstStyle/>
          <a:p>
            <a:pPr algn="ctr"/>
            <a:r>
              <a:rPr lang="en-US" sz="2400" b="1" dirty="0" err="1" smtClean="0">
                <a:latin typeface="Lato" panose="020B0604020202020204" charset="0"/>
                <a:ea typeface="Lato" panose="020B0604020202020204" charset="0"/>
                <a:cs typeface="Lato" panose="020B0604020202020204" charset="0"/>
              </a:rPr>
              <a:t>Childine</a:t>
            </a:r>
            <a:r>
              <a:rPr lang="en-US" sz="2400" b="1" dirty="0" smtClean="0">
                <a:latin typeface="Lato" panose="020B0604020202020204" charset="0"/>
                <a:ea typeface="Lato" panose="020B0604020202020204" charset="0"/>
                <a:cs typeface="Lato" panose="020B0604020202020204" charset="0"/>
              </a:rPr>
              <a:t> text / phone line </a:t>
            </a:r>
            <a:r>
              <a:rPr lang="en-US" sz="2400" dirty="0" smtClean="0">
                <a:latin typeface="Calibri" panose="020F0502020204030204" pitchFamily="34" charset="0"/>
                <a:ea typeface="Calibri" panose="020F0502020204030204" pitchFamily="34" charset="0"/>
                <a:cs typeface="Times New Roman" panose="02020603050405020304" pitchFamily="18" charset="0"/>
              </a:rPr>
              <a:t>0800 </a:t>
            </a:r>
            <a:r>
              <a:rPr lang="en-US" sz="2400" dirty="0">
                <a:latin typeface="Calibri" panose="020F0502020204030204" pitchFamily="34" charset="0"/>
                <a:ea typeface="Calibri" panose="020F0502020204030204" pitchFamily="34" charset="0"/>
                <a:cs typeface="Times New Roman" panose="02020603050405020304" pitchFamily="18" charset="0"/>
              </a:rPr>
              <a:t>1111</a:t>
            </a:r>
            <a:endParaRPr lang="en-US" sz="2400" b="1" dirty="0" smtClean="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2" name="TextBox 11"/>
          <p:cNvSpPr txBox="1"/>
          <p:nvPr/>
        </p:nvSpPr>
        <p:spPr>
          <a:xfrm>
            <a:off x="8014062" y="5636198"/>
            <a:ext cx="3398554" cy="461665"/>
          </a:xfrm>
          <a:prstGeom prst="rect">
            <a:avLst/>
          </a:prstGeom>
          <a:solidFill>
            <a:srgbClr val="FFC000">
              <a:alpha val="64000"/>
            </a:srgbClr>
          </a:solidFill>
          <a:ln>
            <a:solidFill>
              <a:schemeClr val="accent6">
                <a:lumMod val="60000"/>
                <a:lumOff val="40000"/>
              </a:schemeClr>
            </a:solidFill>
          </a:ln>
        </p:spPr>
        <p:txBody>
          <a:bodyPr wrap="square" rtlCol="0">
            <a:spAutoFit/>
          </a:bodyPr>
          <a:lstStyle/>
          <a:p>
            <a:pPr algn="ctr"/>
            <a:r>
              <a:rPr lang="en-US" sz="2400" b="1" dirty="0" smtClean="0">
                <a:latin typeface="Lato" panose="020B0604020202020204" charset="0"/>
                <a:ea typeface="Lato" panose="020B0604020202020204" charset="0"/>
                <a:cs typeface="Lato" panose="020B0604020202020204" charset="0"/>
              </a:rPr>
              <a:t>Someone else</a:t>
            </a:r>
            <a:endParaRPr lang="en-US" sz="2400" b="1" dirty="0" smtClean="0">
              <a:solidFill>
                <a:schemeClr val="bg1">
                  <a:lumMod val="50000"/>
                </a:schemeClr>
              </a:solidFill>
              <a:latin typeface="Lato" panose="020B0604020202020204" charset="0"/>
              <a:ea typeface="Lato" panose="020B0604020202020204" charset="0"/>
              <a:cs typeface="Lato" panose="020B0604020202020204" charset="0"/>
            </a:endParaRPr>
          </a:p>
        </p:txBody>
      </p:sp>
      <p:pic>
        <p:nvPicPr>
          <p:cNvPr id="3074" name="Picture 2" descr="Questions, Demand, Doubts, Psycholog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1991" y="1222133"/>
            <a:ext cx="3349207" cy="33492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76930" y="-110159"/>
            <a:ext cx="1085850" cy="1085850"/>
          </a:xfrm>
          <a:prstGeom prst="rect">
            <a:avLst/>
          </a:prstGeom>
        </p:spPr>
      </p:pic>
      <p:sp>
        <p:nvSpPr>
          <p:cNvPr id="3" name="TextBox 2"/>
          <p:cNvSpPr txBox="1"/>
          <p:nvPr/>
        </p:nvSpPr>
        <p:spPr>
          <a:xfrm>
            <a:off x="404403" y="4769690"/>
            <a:ext cx="5364778" cy="1569660"/>
          </a:xfrm>
          <a:prstGeom prst="rect">
            <a:avLst/>
          </a:prstGeom>
          <a:noFill/>
        </p:spPr>
        <p:txBody>
          <a:bodyPr wrap="square" rtlCol="0">
            <a:spAutoFit/>
          </a:bodyPr>
          <a:lstStyle/>
          <a:p>
            <a:r>
              <a:rPr lang="en-GB" sz="2400" dirty="0" smtClean="0">
                <a:latin typeface="Lato" panose="020B0604020202020204" charset="0"/>
                <a:ea typeface="Lato" panose="020B0604020202020204" charset="0"/>
                <a:cs typeface="Lato" panose="020B0604020202020204" charset="0"/>
              </a:rPr>
              <a:t>If your emotions feel all mixed up or you often have feelings that make you feel bad, talk to a trusted adult — they can help you find the right support.</a:t>
            </a:r>
            <a:endParaRPr lang="en-GB" sz="2400" dirty="0">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345501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537904"/>
            <a:ext cx="1071418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Mental health and keeping well: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effectLst/>
                <a:uLnTx/>
                <a:uFillTx/>
                <a:latin typeface="Lato" panose="020F0502020204030203" pitchFamily="34" charset="0"/>
                <a:ea typeface="Lato" panose="020F0502020204030203" pitchFamily="34" charset="0"/>
                <a:cs typeface="Lato" panose="020F0502020204030203" pitchFamily="34" charset="0"/>
              </a:rPr>
              <a:t>Where are you now?</a:t>
            </a:r>
            <a:endParaRPr kumimoji="0" lang="en-GB" sz="40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 name="TextBox 7"/>
          <p:cNvSpPr txBox="1"/>
          <p:nvPr/>
        </p:nvSpPr>
        <p:spPr>
          <a:xfrm>
            <a:off x="620926" y="2008312"/>
            <a:ext cx="5423614" cy="4355038"/>
          </a:xfrm>
          <a:prstGeom prst="rect">
            <a:avLst/>
          </a:prstGeom>
          <a:noFill/>
        </p:spPr>
        <p:txBody>
          <a:bodyPr wrap="square" rtlCol="0">
            <a:spAutoFit/>
          </a:bodyPr>
          <a:lstStyle/>
          <a:p>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Go back to the draw and write activity from the start.  </a:t>
            </a:r>
            <a:endParaRPr lang="en-US" sz="2800" dirty="0" smtClean="0">
              <a:solidFill>
                <a:prstClr val="black"/>
              </a:solidFill>
              <a:latin typeface="Lato" panose="020F0502020204030203" pitchFamily="34" charset="0"/>
              <a:ea typeface="Lato" panose="020F0502020204030203" pitchFamily="34" charset="0"/>
              <a:cs typeface="Lato" panose="020F0502020204030203" pitchFamily="34" charset="0"/>
            </a:endParaRPr>
          </a:p>
          <a:p>
            <a:endParaRPr lang="en-US" sz="1000" dirty="0" smtClean="0">
              <a:solidFill>
                <a:prstClr val="black"/>
              </a:solidFill>
              <a:latin typeface="Lato" panose="020F0502020204030203" pitchFamily="34" charset="0"/>
              <a:ea typeface="Lato" panose="020F0502020204030203" pitchFamily="34" charset="0"/>
              <a:cs typeface="Lato" panose="020F0502020204030203" pitchFamily="34" charset="0"/>
            </a:endParaRPr>
          </a:p>
          <a:p>
            <a:r>
              <a:rPr lang="en-US" sz="2800" b="1" dirty="0" smtClean="0">
                <a:solidFill>
                  <a:prstClr val="black"/>
                </a:solidFill>
                <a:latin typeface="Lato" panose="020F0502020204030203" pitchFamily="34" charset="0"/>
                <a:ea typeface="Lato" panose="020F0502020204030203" pitchFamily="34" charset="0"/>
                <a:cs typeface="Lato" panose="020F0502020204030203" pitchFamily="34" charset="0"/>
              </a:rPr>
              <a:t>What </a:t>
            </a:r>
            <a:r>
              <a:rPr lang="en-US" sz="2800" b="1" dirty="0">
                <a:solidFill>
                  <a:prstClr val="black"/>
                </a:solidFill>
                <a:latin typeface="Lato" panose="020F0502020204030203" pitchFamily="34" charset="0"/>
                <a:ea typeface="Lato" panose="020F0502020204030203" pitchFamily="34" charset="0"/>
                <a:cs typeface="Lato" panose="020F0502020204030203" pitchFamily="34" charset="0"/>
              </a:rPr>
              <a:t>have you learned about </a:t>
            </a:r>
            <a:r>
              <a:rPr lang="en-US" sz="2800" b="1" dirty="0" smtClean="0">
                <a:solidFill>
                  <a:prstClr val="black"/>
                </a:solidFill>
                <a:latin typeface="Lato" panose="020F0502020204030203" pitchFamily="34" charset="0"/>
                <a:ea typeface="Lato" panose="020F0502020204030203" pitchFamily="34" charset="0"/>
                <a:cs typeface="Lato" panose="020F0502020204030203" pitchFamily="34" charset="0"/>
              </a:rPr>
              <a:t>how people can help look after their mental health?</a:t>
            </a:r>
          </a:p>
          <a:p>
            <a:endParaRPr lang="en-US" sz="1000" b="1" dirty="0" smtClean="0">
              <a:solidFill>
                <a:prstClr val="black"/>
              </a:solidFill>
              <a:latin typeface="Lato" panose="020F0502020204030203" pitchFamily="34" charset="0"/>
              <a:ea typeface="Lato" panose="020F0502020204030203" pitchFamily="34" charset="0"/>
              <a:cs typeface="Lato" panose="020F0502020204030203" pitchFamily="34" charset="0"/>
            </a:endParaRPr>
          </a:p>
          <a:p>
            <a:pPr marL="457200" indent="-457200">
              <a:spcAft>
                <a:spcPts val="600"/>
              </a:spcAft>
              <a:buFont typeface="Arial" panose="020B0604020202020204" pitchFamily="34" charset="0"/>
              <a:buChar char="•"/>
            </a:pPr>
            <a:r>
              <a:rPr kumimoji="0" lang="en-US" sz="28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Is there anything you would like</a:t>
            </a:r>
            <a:r>
              <a:rPr kumimoji="0" lang="en-US" sz="2800" b="0" i="0" u="none" strike="noStrike" kern="1200" cap="none" spc="0" normalizeH="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to change?</a:t>
            </a:r>
          </a:p>
          <a:p>
            <a:pPr marL="457200" indent="-457200">
              <a:spcAft>
                <a:spcPts val="600"/>
              </a:spcAft>
              <a:buFont typeface="Arial" panose="020B0604020202020204" pitchFamily="34" charset="0"/>
              <a:buChar char="•"/>
            </a:pPr>
            <a:r>
              <a:rPr lang="en-US" sz="2800" baseline="0" dirty="0" smtClean="0">
                <a:solidFill>
                  <a:prstClr val="black"/>
                </a:solidFill>
                <a:latin typeface="Lato" panose="020F0502020204030203" pitchFamily="34" charset="0"/>
                <a:ea typeface="Lato" panose="020F0502020204030203" pitchFamily="34" charset="0"/>
                <a:cs typeface="Lato" panose="020F0502020204030203" pitchFamily="34" charset="0"/>
              </a:rPr>
              <a:t>Is there anything you would like to</a:t>
            </a:r>
            <a:r>
              <a:rPr lang="en-US" sz="2800" dirty="0" smtClean="0">
                <a:solidFill>
                  <a:prstClr val="black"/>
                </a:solidFill>
                <a:latin typeface="Lato" panose="020F0502020204030203" pitchFamily="34" charset="0"/>
                <a:ea typeface="Lato" panose="020F0502020204030203" pitchFamily="34" charset="0"/>
                <a:cs typeface="Lato" panose="020F0502020204030203" pitchFamily="34" charset="0"/>
              </a:rPr>
              <a:t> add?</a:t>
            </a:r>
            <a:endParaRPr kumimoji="0" lang="en-US" sz="2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5" name="Footer Placeholder 4"/>
          <p:cNvSpPr>
            <a:spLocks noGrp="1"/>
          </p:cNvSpPr>
          <p:nvPr>
            <p:ph type="ftr" sz="quarter" idx="11"/>
          </p:nvPr>
        </p:nvSpPr>
        <p:spPr>
          <a:xfrm>
            <a:off x="0" y="6415306"/>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098" name="Picture 2" descr="To Write, Girl, Child, Schoolbo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60125" y="2303453"/>
            <a:ext cx="5130678" cy="34204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101" y="5981304"/>
            <a:ext cx="635184" cy="635184"/>
          </a:xfrm>
          <a:prstGeom prst="rect">
            <a:avLst/>
          </a:prstGeom>
        </p:spPr>
      </p:pic>
    </p:spTree>
    <p:extLst>
      <p:ext uri="{BB962C8B-B14F-4D97-AF65-F5344CB8AC3E}">
        <p14:creationId xmlns:p14="http://schemas.microsoft.com/office/powerpoint/2010/main" val="4055294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8909" y="687185"/>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More activities</a:t>
            </a:r>
            <a:endParaRPr lang="en-GB" sz="4400" b="1" dirty="0">
              <a:solidFill>
                <a:srgbClr val="95519E"/>
              </a:solidFill>
              <a:latin typeface="League Spartan" panose="00000800000000000000" pitchFamily="50" charset="0"/>
            </a:endParaRPr>
          </a:p>
        </p:txBody>
      </p:sp>
      <p:sp>
        <p:nvSpPr>
          <p:cNvPr id="10" name="TextBox 9"/>
          <p:cNvSpPr txBox="1"/>
          <p:nvPr/>
        </p:nvSpPr>
        <p:spPr>
          <a:xfrm>
            <a:off x="6315829" y="1242870"/>
            <a:ext cx="5224351" cy="6832640"/>
          </a:xfrm>
          <a:prstGeom prst="rect">
            <a:avLst/>
          </a:prstGeom>
          <a:noFill/>
        </p:spPr>
        <p:txBody>
          <a:bodyPr wrap="square" rtlCol="0">
            <a:spAutoFit/>
          </a:bodyPr>
          <a:lstStyle/>
          <a:p>
            <a:r>
              <a:rPr lang="en-US" sz="2800" b="1" dirty="0" smtClean="0">
                <a:latin typeface="League Spartan" panose="00000800000000000000" pitchFamily="50" charset="0"/>
              </a:rPr>
              <a:t>Top tips checklist</a:t>
            </a:r>
          </a:p>
          <a:p>
            <a:endParaRPr lang="en-US" sz="1000" b="1" dirty="0" smtClean="0">
              <a:latin typeface="League Spartan" panose="00000800000000000000" pitchFamily="50" charset="0"/>
            </a:endParaRPr>
          </a:p>
          <a:p>
            <a:r>
              <a:rPr lang="en-US" sz="2800" dirty="0" smtClean="0">
                <a:latin typeface="Lato" panose="020F0502020204030203" pitchFamily="34" charset="0"/>
                <a:ea typeface="Lato" panose="020F0502020204030203" pitchFamily="34" charset="0"/>
                <a:cs typeface="Lato" panose="020F0502020204030203" pitchFamily="34" charset="0"/>
              </a:rPr>
              <a:t>Create a top tips checklist to help people take care of their mental health.</a:t>
            </a:r>
          </a:p>
          <a:p>
            <a:endParaRPr lang="en-US" sz="2800" dirty="0">
              <a:latin typeface="Lato" panose="020F0502020204030203" pitchFamily="34" charset="0"/>
              <a:ea typeface="Lato" panose="020F0502020204030203" pitchFamily="34" charset="0"/>
              <a:cs typeface="Lato" panose="020F0502020204030203" pitchFamily="34" charset="0"/>
            </a:endParaRPr>
          </a:p>
          <a:p>
            <a:r>
              <a:rPr lang="en-US" sz="2800" dirty="0" smtClean="0">
                <a:latin typeface="Lato" panose="020F0502020204030203" pitchFamily="34" charset="0"/>
                <a:ea typeface="Lato" panose="020F0502020204030203" pitchFamily="34" charset="0"/>
                <a:cs typeface="Lato" panose="020F0502020204030203" pitchFamily="34" charset="0"/>
              </a:rPr>
              <a:t>Who might be a good audience to write for? </a:t>
            </a:r>
          </a:p>
          <a:p>
            <a:r>
              <a:rPr lang="en-US" sz="2800" dirty="0" smtClean="0">
                <a:latin typeface="Lato" panose="020F0502020204030203" pitchFamily="34" charset="0"/>
                <a:ea typeface="Lato" panose="020F0502020204030203" pitchFamily="34" charset="0"/>
                <a:cs typeface="Lato" panose="020F0502020204030203" pitchFamily="34" charset="0"/>
              </a:rPr>
              <a:t>(</a:t>
            </a:r>
            <a:r>
              <a:rPr lang="en-US" sz="2800" dirty="0">
                <a:latin typeface="Lato" panose="020F0502020204030203" pitchFamily="34" charset="0"/>
                <a:ea typeface="Lato" panose="020F0502020204030203" pitchFamily="34" charset="0"/>
                <a:cs typeface="Lato" panose="020F0502020204030203" pitchFamily="34" charset="0"/>
              </a:rPr>
              <a:t>o</a:t>
            </a:r>
            <a:r>
              <a:rPr lang="en-US" sz="2800" dirty="0" smtClean="0">
                <a:latin typeface="Lato" panose="020F0502020204030203" pitchFamily="34" charset="0"/>
                <a:ea typeface="Lato" panose="020F0502020204030203" pitchFamily="34" charset="0"/>
                <a:cs typeface="Lato" panose="020F0502020204030203" pitchFamily="34" charset="0"/>
              </a:rPr>
              <a:t>ther pupils in school, parents/grandparents or teachers?) </a:t>
            </a:r>
            <a:endParaRPr lang="en-US" sz="2800" dirty="0">
              <a:latin typeface="Lato" panose="020F0502020204030203" pitchFamily="34" charset="0"/>
              <a:ea typeface="Lato" panose="020F0502020204030203" pitchFamily="34" charset="0"/>
              <a:cs typeface="Lato" panose="020F0502020204030203" pitchFamily="34" charset="0"/>
            </a:endParaRPr>
          </a:p>
          <a:p>
            <a:endParaRPr lang="en-US" sz="2800" dirty="0" smtClean="0"/>
          </a:p>
          <a:p>
            <a:endParaRPr lang="en-US" sz="2400" dirty="0">
              <a:solidFill>
                <a:schemeClr val="bg1">
                  <a:lumMod val="50000"/>
                </a:schemeClr>
              </a:solidFill>
            </a:endParaRPr>
          </a:p>
          <a:p>
            <a:endParaRPr lang="en-US" sz="2400" dirty="0" smtClean="0">
              <a:solidFill>
                <a:schemeClr val="bg1">
                  <a:lumMod val="50000"/>
                </a:schemeClr>
              </a:solidFill>
            </a:endParaRPr>
          </a:p>
          <a:p>
            <a:endParaRPr lang="en-US" sz="2400" dirty="0">
              <a:solidFill>
                <a:schemeClr val="bg1">
                  <a:lumMod val="50000"/>
                </a:schemeClr>
              </a:solidFill>
            </a:endParaRPr>
          </a:p>
          <a:p>
            <a:endParaRPr lang="en-US" sz="2400" dirty="0" smtClean="0">
              <a:solidFill>
                <a:schemeClr val="bg1">
                  <a:lumMod val="50000"/>
                </a:schemeClr>
              </a:solidFill>
            </a:endParaRPr>
          </a:p>
          <a:p>
            <a:endParaRPr lang="en-US" sz="2400" dirty="0">
              <a:solidFill>
                <a:schemeClr val="bg1">
                  <a:lumMod val="50000"/>
                </a:schemeClr>
              </a:solidFill>
            </a:endParaRPr>
          </a:p>
        </p:txBody>
      </p:sp>
      <p:sp>
        <p:nvSpPr>
          <p:cNvPr id="5" name="Footer Placeholder 4"/>
          <p:cNvSpPr>
            <a:spLocks noGrp="1"/>
          </p:cNvSpPr>
          <p:nvPr>
            <p:ph type="ftr" sz="quarter" idx="11"/>
          </p:nvPr>
        </p:nvSpPr>
        <p:spPr>
          <a:xfrm>
            <a:off x="0" y="6380093"/>
            <a:ext cx="12192000" cy="365125"/>
          </a:xfrm>
        </p:spPr>
        <p:txBody>
          <a:bodyPr/>
          <a:lstStyle/>
          <a:p>
            <a:r>
              <a:rPr lang="en-GB" sz="1050" dirty="0" smtClean="0"/>
              <a:t>© PSHE Association 2020</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18</a:t>
            </a:fld>
            <a:endParaRPr lang="en-GB" dirty="0"/>
          </a:p>
        </p:txBody>
      </p:sp>
      <p:pic>
        <p:nvPicPr>
          <p:cNvPr id="8194" name="Picture 2" descr="Checklist, Collaboration, Charact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9175" y="1709738"/>
            <a:ext cx="4527823" cy="37639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29672" y="202971"/>
            <a:ext cx="635184" cy="635184"/>
          </a:xfrm>
          <a:prstGeom prst="rect">
            <a:avLst/>
          </a:prstGeom>
        </p:spPr>
      </p:pic>
    </p:spTree>
    <p:extLst>
      <p:ext uri="{BB962C8B-B14F-4D97-AF65-F5344CB8AC3E}">
        <p14:creationId xmlns:p14="http://schemas.microsoft.com/office/powerpoint/2010/main" val="1130639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57364" y="3596633"/>
            <a:ext cx="10830578" cy="3724096"/>
          </a:xfrm>
          <a:prstGeom prst="rect">
            <a:avLst/>
          </a:prstGeom>
          <a:noFill/>
        </p:spPr>
        <p:txBody>
          <a:bodyPr wrap="square" rtlCol="0">
            <a:spAutoFit/>
          </a:bodyPr>
          <a:lstStyle/>
          <a:p>
            <a:pPr algn="ctr">
              <a:defRPr/>
            </a:pPr>
            <a:r>
              <a:rPr lang="en-GB" sz="4800" b="1" dirty="0" smtClean="0">
                <a:latin typeface="League Spartan" panose="00000800000000000000" pitchFamily="50" charset="0"/>
              </a:rPr>
              <a:t>Y5-6 </a:t>
            </a:r>
            <a:r>
              <a:rPr lang="en-GB" sz="4800" b="1" dirty="0">
                <a:latin typeface="League Spartan" panose="00000800000000000000" pitchFamily="50" charset="0"/>
              </a:rPr>
              <a:t>home learning</a:t>
            </a:r>
            <a:r>
              <a:rPr lang="en-GB" sz="4800" b="1" dirty="0" smtClean="0">
                <a:latin typeface="League Spartan" panose="00000800000000000000" pitchFamily="50" charset="0"/>
              </a:rPr>
              <a:t>:</a:t>
            </a:r>
          </a:p>
          <a:p>
            <a:pPr algn="ctr">
              <a:defRPr/>
            </a:pPr>
            <a:endParaRPr kumimoji="0" lang="en-GB" b="1" i="0" u="none" strike="noStrike" kern="1200" cap="none" spc="0" normalizeH="0" baseline="0" noProof="0" dirty="0" smtClean="0">
              <a:ln>
                <a:noFill/>
              </a:ln>
              <a:solidFill>
                <a:srgbClr val="95519E"/>
              </a:solidFill>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smtClean="0">
                <a:ln>
                  <a:noFill/>
                </a:ln>
                <a:solidFill>
                  <a:srgbClr val="95519E"/>
                </a:solidFill>
                <a:effectLst/>
                <a:uLnTx/>
                <a:uFillTx/>
                <a:latin typeface="League Spartan" panose="00000800000000000000" pitchFamily="50" charset="0"/>
              </a:rPr>
              <a:t>Mental health: keeping well and managing feelings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400" b="1" i="0" u="none" strike="noStrike" kern="1200" cap="none" spc="0" normalizeH="0" baseline="0" noProof="0" dirty="0" smtClean="0">
              <a:ln>
                <a:noFill/>
              </a:ln>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smtClean="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a:t>
            </a:fld>
            <a:endParaRPr lang="en-GB" dirty="0"/>
          </a:p>
        </p:txBody>
      </p:sp>
      <p:sp>
        <p:nvSpPr>
          <p:cNvPr id="10" name="Footer Placeholder 3"/>
          <p:cNvSpPr>
            <a:spLocks noGrp="1"/>
          </p:cNvSpPr>
          <p:nvPr>
            <p:ph type="ftr" sz="quarter" idx="11"/>
          </p:nvPr>
        </p:nvSpPr>
        <p:spPr>
          <a:xfrm>
            <a:off x="-4412" y="6391510"/>
            <a:ext cx="12192000" cy="365125"/>
          </a:xfrm>
        </p:spPr>
        <p:txBody>
          <a:bodyPr/>
          <a:lstStyle/>
          <a:p>
            <a:r>
              <a:rPr lang="en-GB" sz="1050" dirty="0" smtClean="0"/>
              <a:t>© PSHE Association 2020</a:t>
            </a:r>
            <a:r>
              <a:rPr lang="en-GB" dirty="0" smtClean="0"/>
              <a:t>	 </a:t>
            </a:r>
            <a:endParaRPr lang="en-GB" dirty="0"/>
          </a:p>
        </p:txBody>
      </p:sp>
      <p:pic>
        <p:nvPicPr>
          <p:cNvPr id="2052" name="Picture 4" descr="Watercolour, Watercolor, Paint, In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76306" y="358132"/>
            <a:ext cx="4848225"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68862" y="2509418"/>
            <a:ext cx="9971318" cy="3895938"/>
          </a:xfrm>
          <a:prstGeom prst="rect">
            <a:avLst/>
          </a:prstGeom>
          <a:solidFill>
            <a:schemeClr val="bg1"/>
          </a:solidFill>
        </p:spPr>
        <p:txBody>
          <a:bodyPr wrap="square" rtlCol="0">
            <a:spAutoFit/>
          </a:bodyPr>
          <a:lstStyle/>
          <a:p>
            <a:pPr lvl="1"/>
            <a:r>
              <a:rPr lang="en-GB" sz="3200" b="1" dirty="0">
                <a:latin typeface="League Spartan" panose="00000800000000000000" pitchFamily="50" charset="0"/>
              </a:rPr>
              <a:t>We will be able to: </a:t>
            </a:r>
            <a:endParaRPr lang="en-GB" sz="3200" b="1" dirty="0" smtClean="0">
              <a:latin typeface="League Spartan" panose="00000800000000000000" pitchFamily="50" charset="0"/>
            </a:endParaRPr>
          </a:p>
          <a:p>
            <a:pPr lvl="1"/>
            <a:endParaRPr lang="en-GB" sz="1600" b="1" dirty="0">
              <a:latin typeface="League Spartan" panose="00000800000000000000" pitchFamily="50" charset="0"/>
            </a:endParaRPr>
          </a:p>
          <a:p>
            <a:pPr lvl="3"/>
            <a:endParaRPr lang="en-GB" sz="100" b="1" dirty="0" smtClean="0">
              <a:latin typeface="Gill Sans MT" panose="020B0502020104020203" pitchFamily="34" charset="0"/>
            </a:endParaRPr>
          </a:p>
          <a:p>
            <a:pPr marL="914400" lvl="1" indent="-457200">
              <a:lnSpc>
                <a:spcPts val="3100"/>
              </a:lnSpc>
              <a:spcAft>
                <a:spcPts val="1800"/>
              </a:spcAft>
              <a:buSzPct val="202000"/>
              <a:buBlip>
                <a:blip r:embed="rId3"/>
              </a:buBlip>
            </a:pPr>
            <a:r>
              <a:rPr lang="en-GB" sz="2400" dirty="0" smtClean="0">
                <a:latin typeface="Lato" panose="020F0502020204030203" pitchFamily="34" charset="0"/>
                <a:ea typeface="Lato" panose="020F0502020204030203" pitchFamily="34" charset="0"/>
                <a:cs typeface="Lato" panose="020F0502020204030203" pitchFamily="34" charset="0"/>
              </a:rPr>
              <a:t>explain what is meant by the term ‘mental health’</a:t>
            </a:r>
          </a:p>
          <a:p>
            <a:pPr marL="914400" lvl="1" indent="-457200">
              <a:lnSpc>
                <a:spcPts val="3100"/>
              </a:lnSpc>
              <a:spcAft>
                <a:spcPts val="1800"/>
              </a:spcAft>
              <a:buSzPct val="202000"/>
              <a:buBlip>
                <a:blip r:embed="rId3"/>
              </a:buBlip>
            </a:pPr>
            <a:r>
              <a:rPr lang="en-GB" sz="2400" dirty="0" smtClean="0">
                <a:latin typeface="Lato" panose="020F0502020204030203" pitchFamily="34" charset="0"/>
                <a:ea typeface="Lato" panose="020F0502020204030203" pitchFamily="34" charset="0"/>
                <a:cs typeface="Lato" panose="020F0502020204030203" pitchFamily="34" charset="0"/>
              </a:rPr>
              <a:t>identify everyday behaviours that can help to support mental (and physical) health</a:t>
            </a:r>
          </a:p>
          <a:p>
            <a:pPr marL="914400" lvl="1" indent="-457200">
              <a:lnSpc>
                <a:spcPts val="3100"/>
              </a:lnSpc>
              <a:spcAft>
                <a:spcPts val="18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r</a:t>
            </a:r>
            <a:r>
              <a:rPr lang="en-GB" sz="2400" dirty="0" smtClean="0">
                <a:latin typeface="Lato" panose="020F0502020204030203" pitchFamily="34" charset="0"/>
                <a:ea typeface="Lato" panose="020F0502020204030203" pitchFamily="34" charset="0"/>
                <a:cs typeface="Lato" panose="020F0502020204030203" pitchFamily="34" charset="0"/>
              </a:rPr>
              <a:t>ecognise that we can take care of our mental health (as well as our physical health)</a:t>
            </a:r>
          </a:p>
          <a:p>
            <a:pPr lvl="1">
              <a:buSzPct val="202000"/>
            </a:pP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3" name="Footer Placeholder 2"/>
          <p:cNvSpPr>
            <a:spLocks noGrp="1"/>
          </p:cNvSpPr>
          <p:nvPr>
            <p:ph type="ftr" sz="quarter" idx="11"/>
          </p:nvPr>
        </p:nvSpPr>
        <p:spPr>
          <a:xfrm>
            <a:off x="0" y="6320257"/>
            <a:ext cx="12192000" cy="365125"/>
          </a:xfrm>
        </p:spPr>
        <p:txBody>
          <a:bodyPr/>
          <a:lstStyle/>
          <a:p>
            <a:r>
              <a:rPr lang="en-GB" sz="1050" dirty="0" smtClean="0"/>
              <a:t>© PSHE Association 2020</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a:t>
            </a:fld>
            <a:endParaRPr lang="en-GB" dirty="0"/>
          </a:p>
        </p:txBody>
      </p:sp>
      <p:sp>
        <p:nvSpPr>
          <p:cNvPr id="10" name="TextBox 9"/>
          <p:cNvSpPr txBox="1"/>
          <p:nvPr/>
        </p:nvSpPr>
        <p:spPr>
          <a:xfrm>
            <a:off x="647029" y="879128"/>
            <a:ext cx="10893151" cy="1077218"/>
          </a:xfrm>
          <a:prstGeom prst="rect">
            <a:avLst/>
          </a:prstGeom>
          <a:solidFill>
            <a:schemeClr val="bg1"/>
          </a:solidFill>
        </p:spPr>
        <p:txBody>
          <a:bodyPr wrap="square" rtlCol="0">
            <a:spAutoFit/>
          </a:bodyPr>
          <a:lstStyle/>
          <a:p>
            <a:pPr lvl="3"/>
            <a:r>
              <a:rPr lang="en-GB" sz="3200" b="1" dirty="0" smtClean="0">
                <a:latin typeface="League Spartan" panose="00000800000000000000" pitchFamily="50" charset="0"/>
              </a:rPr>
              <a:t>We are learning about mental health; what it means and how we can take care of it</a:t>
            </a:r>
            <a:endParaRPr lang="en-GB" sz="900" b="1" dirty="0" smtClean="0">
              <a:latin typeface="Lato" panose="020F0502020204030203" pitchFamily="3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9623" y="879128"/>
            <a:ext cx="968621" cy="1076313"/>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l="10502" r="10174"/>
          <a:stretch/>
        </p:blipFill>
        <p:spPr>
          <a:xfrm>
            <a:off x="849623" y="2430502"/>
            <a:ext cx="877333" cy="1001704"/>
          </a:xfrm>
          <a:prstGeom prst="rect">
            <a:avLst/>
          </a:prstGeom>
        </p:spPr>
      </p:pic>
    </p:spTree>
    <p:extLst>
      <p:ext uri="{BB962C8B-B14F-4D97-AF65-F5344CB8AC3E}">
        <p14:creationId xmlns:p14="http://schemas.microsoft.com/office/powerpoint/2010/main" val="1559488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537904"/>
            <a:ext cx="1071418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Mental health and keeping</a:t>
            </a:r>
            <a:r>
              <a:rPr kumimoji="0" lang="en-GB" sz="4000" b="1" i="0" u="none" strike="noStrike" kern="1200" cap="none" spc="0" normalizeH="0" noProof="0" dirty="0" smtClean="0">
                <a:ln>
                  <a:noFill/>
                </a:ln>
                <a:solidFill>
                  <a:srgbClr val="95519E"/>
                </a:solidFill>
                <a:effectLst/>
                <a:uLnTx/>
                <a:uFillTx/>
                <a:latin typeface="League Spartan" panose="00000800000000000000" pitchFamily="50" charset="0"/>
                <a:ea typeface="+mn-ea"/>
                <a:cs typeface="+mn-cs"/>
              </a:rPr>
              <a:t> well</a:t>
            </a:r>
            <a:r>
              <a:rPr kumimoji="0" lang="en-GB" sz="40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effectLst/>
                <a:uLnTx/>
                <a:uFillTx/>
                <a:latin typeface="Lato" panose="020F0502020204030203" pitchFamily="34" charset="0"/>
                <a:ea typeface="Lato" panose="020F0502020204030203" pitchFamily="34" charset="0"/>
                <a:cs typeface="Lato" panose="020F0502020204030203" pitchFamily="34" charset="0"/>
              </a:rPr>
              <a:t>What’s our starting point?</a:t>
            </a:r>
            <a:endParaRPr kumimoji="0" lang="en-GB" sz="40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 name="TextBox 7"/>
          <p:cNvSpPr txBox="1"/>
          <p:nvPr/>
        </p:nvSpPr>
        <p:spPr>
          <a:xfrm>
            <a:off x="736903" y="2067188"/>
            <a:ext cx="5398654"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Imagine someone, about your age (or a bit older than you) who lives near you and goes to a school like yours. </a:t>
            </a:r>
            <a:endParaRPr kumimoji="0" lang="en-US" sz="2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5" name="Footer Placeholder 4"/>
          <p:cNvSpPr>
            <a:spLocks noGrp="1"/>
          </p:cNvSpPr>
          <p:nvPr>
            <p:ph type="ftr" sz="quarter" idx="11"/>
          </p:nvPr>
        </p:nvSpPr>
        <p:spPr>
          <a:xfrm>
            <a:off x="0" y="6415306"/>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TextBox 8"/>
          <p:cNvSpPr txBox="1"/>
          <p:nvPr/>
        </p:nvSpPr>
        <p:spPr>
          <a:xfrm>
            <a:off x="1721347" y="4241247"/>
            <a:ext cx="4223054"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rPr>
              <a:t>D</a:t>
            </a:r>
            <a:r>
              <a:rPr kumimoji="0" lang="en-US" sz="2800" b="1"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raw and write about</a:t>
            </a:r>
            <a:r>
              <a:rPr kumimoji="0" lang="en-US" sz="2800" b="1" i="0" u="none" strike="noStrike" kern="1200" cap="none" spc="0" normalizeH="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 </a:t>
            </a:r>
            <a:r>
              <a:rPr kumimoji="0" lang="en-US" sz="2800" b="1"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the things they can do to help look after their mental health.</a:t>
            </a:r>
          </a:p>
        </p:txBody>
      </p:sp>
      <p:pic>
        <p:nvPicPr>
          <p:cNvPr id="4098" name="Picture 2" descr="To Write, Girl, Child, Schoolbo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70692" y="2279332"/>
            <a:ext cx="5281056" cy="35207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3018" y="4646336"/>
            <a:ext cx="635184" cy="635184"/>
          </a:xfrm>
          <a:prstGeom prst="rect">
            <a:avLst/>
          </a:prstGeom>
        </p:spPr>
      </p:pic>
    </p:spTree>
    <p:extLst>
      <p:ext uri="{BB962C8B-B14F-4D97-AF65-F5344CB8AC3E}">
        <p14:creationId xmlns:p14="http://schemas.microsoft.com/office/powerpoint/2010/main" val="2875847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01" y="471758"/>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What is mental health?</a:t>
            </a:r>
            <a:endParaRPr lang="en-GB" sz="4400" b="1" dirty="0">
              <a:solidFill>
                <a:srgbClr val="95519E"/>
              </a:solidFill>
              <a:latin typeface="League Spartan" panose="00000800000000000000" pitchFamily="50" charset="0"/>
            </a:endParaRPr>
          </a:p>
        </p:txBody>
      </p:sp>
      <p:sp>
        <p:nvSpPr>
          <p:cNvPr id="19" name="Footer Placeholder 18"/>
          <p:cNvSpPr>
            <a:spLocks noGrp="1"/>
          </p:cNvSpPr>
          <p:nvPr>
            <p:ph type="ftr" sz="quarter" idx="11"/>
          </p:nvPr>
        </p:nvSpPr>
        <p:spPr>
          <a:xfrm>
            <a:off x="0" y="6355382"/>
            <a:ext cx="12192000" cy="365125"/>
          </a:xfrm>
        </p:spPr>
        <p:txBody>
          <a:bodyPr/>
          <a:lstStyle/>
          <a:p>
            <a:r>
              <a:rPr lang="en-GB" sz="1050" dirty="0" smtClean="0"/>
              <a:t>© PSHE Association 2020</a:t>
            </a:r>
            <a:r>
              <a:rPr lang="en-GB" dirty="0" smtClean="0"/>
              <a:t>	 </a:t>
            </a:r>
            <a:endParaRPr lang="en-GB" dirty="0"/>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5</a:t>
            </a:fld>
            <a:endParaRPr lang="en-GB" dirty="0"/>
          </a:p>
        </p:txBody>
      </p:sp>
      <p:sp>
        <p:nvSpPr>
          <p:cNvPr id="2" name="TextBox 1"/>
          <p:cNvSpPr txBox="1"/>
          <p:nvPr/>
        </p:nvSpPr>
        <p:spPr>
          <a:xfrm>
            <a:off x="528988" y="1454248"/>
            <a:ext cx="6746628" cy="1200329"/>
          </a:xfrm>
          <a:prstGeom prst="rect">
            <a:avLst/>
          </a:prstGeom>
          <a:noFill/>
        </p:spPr>
        <p:txBody>
          <a:bodyPr wrap="square" rtlCol="0">
            <a:spAutoFit/>
          </a:bodyPr>
          <a:lstStyle/>
          <a:p>
            <a:r>
              <a:rPr lang="en-GB" sz="2400" dirty="0" smtClean="0">
                <a:latin typeface="Lato" panose="020B0604020202020204" charset="0"/>
                <a:ea typeface="Lato" panose="020B0604020202020204" charset="0"/>
                <a:cs typeface="Lato" panose="020B0604020202020204" charset="0"/>
              </a:rPr>
              <a:t>Read the statements about mental health.</a:t>
            </a:r>
          </a:p>
          <a:p>
            <a:r>
              <a:rPr lang="en-GB" sz="2400" dirty="0" smtClean="0">
                <a:latin typeface="Lato" panose="020B0604020202020204" charset="0"/>
                <a:ea typeface="Lato" panose="020B0604020202020204" charset="0"/>
                <a:cs typeface="Lato" panose="020B0604020202020204" charset="0"/>
              </a:rPr>
              <a:t>Which do you feel best explains mental health? Have you got a different idea?</a:t>
            </a:r>
          </a:p>
        </p:txBody>
      </p:sp>
      <p:sp>
        <p:nvSpPr>
          <p:cNvPr id="6" name="TextBox 5"/>
          <p:cNvSpPr txBox="1"/>
          <p:nvPr/>
        </p:nvSpPr>
        <p:spPr>
          <a:xfrm>
            <a:off x="505072" y="2950708"/>
            <a:ext cx="6540954" cy="3108543"/>
          </a:xfrm>
          <a:prstGeom prst="rect">
            <a:avLst/>
          </a:prstGeom>
          <a:noFill/>
        </p:spPr>
        <p:txBody>
          <a:bodyPr wrap="square" rtlCol="0">
            <a:spAutoFit/>
          </a:bodyPr>
          <a:lstStyle/>
          <a:p>
            <a:r>
              <a:rPr lang="en-GB" sz="2800" dirty="0" smtClean="0">
                <a:latin typeface="Lato" panose="020B0604020202020204" charset="0"/>
                <a:ea typeface="Lato" panose="020B0604020202020204" charset="0"/>
                <a:cs typeface="Lato" panose="020B0604020202020204" charset="0"/>
              </a:rPr>
              <a:t>Our mental health is about our feelings and emotions. People’s mental health can feel better or worse at different times, just like physical health. It is as important to take care of our mental health (minds) as our physical health (bodies).</a:t>
            </a:r>
            <a:endParaRPr lang="en-GB" sz="2800" dirty="0">
              <a:latin typeface="Lato" panose="020B0604020202020204" charset="0"/>
              <a:ea typeface="Lato" panose="020B0604020202020204" charset="0"/>
              <a:cs typeface="Lato" panose="020B0604020202020204" charset="0"/>
            </a:endParaRPr>
          </a:p>
        </p:txBody>
      </p:sp>
      <p:sp>
        <p:nvSpPr>
          <p:cNvPr id="9" name="Rectangle 8">
            <a:extLst>
              <a:ext uri="{FF2B5EF4-FFF2-40B4-BE49-F238E27FC236}">
                <a16:creationId xmlns:a16="http://schemas.microsoft.com/office/drawing/2014/main" xmlns="" id="{1A923293-B64C-480F-9481-8E3557998E11}"/>
              </a:ext>
            </a:extLst>
          </p:cNvPr>
          <p:cNvSpPr/>
          <p:nvPr/>
        </p:nvSpPr>
        <p:spPr>
          <a:xfrm>
            <a:off x="528988" y="3031031"/>
            <a:ext cx="6540953" cy="3050655"/>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atin typeface="Lato" panose="020B0604020202020204" charset="0"/>
                <a:ea typeface="Lato" panose="020B0604020202020204" charset="0"/>
                <a:cs typeface="Lato" panose="020B0604020202020204" charset="0"/>
              </a:rPr>
              <a:t>Click on the box </a:t>
            </a:r>
            <a:r>
              <a:rPr lang="en-GB" sz="3200" b="1" dirty="0" smtClean="0">
                <a:latin typeface="Lato" panose="020B0604020202020204" charset="0"/>
                <a:ea typeface="Lato" panose="020B0604020202020204" charset="0"/>
                <a:cs typeface="Lato" panose="020B0604020202020204" charset="0"/>
              </a:rPr>
              <a:t>to </a:t>
            </a:r>
            <a:r>
              <a:rPr lang="en-GB" sz="3200" b="1" dirty="0">
                <a:latin typeface="Lato" panose="020B0604020202020204" charset="0"/>
                <a:ea typeface="Lato" panose="020B0604020202020204" charset="0"/>
                <a:cs typeface="Lato" panose="020B0604020202020204" charset="0"/>
              </a:rPr>
              <a:t>reveal a possible </a:t>
            </a:r>
            <a:r>
              <a:rPr lang="en-GB" sz="3200" b="1" dirty="0" smtClean="0">
                <a:latin typeface="Lato" panose="020B0604020202020204" charset="0"/>
                <a:ea typeface="Lato" panose="020B0604020202020204" charset="0"/>
                <a:cs typeface="Lato" panose="020B0604020202020204" charset="0"/>
              </a:rPr>
              <a:t>answer</a:t>
            </a:r>
            <a:endParaRPr lang="en-GB" sz="3200" b="1" dirty="0">
              <a:latin typeface="Lato" panose="020B0604020202020204" charset="0"/>
              <a:ea typeface="Lato" panose="020B0604020202020204" charset="0"/>
              <a:cs typeface="Lato" panose="020B0604020202020204" charset="0"/>
            </a:endParaRPr>
          </a:p>
          <a:p>
            <a:pPr algn="ctr"/>
            <a:endParaRPr lang="en-GB"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35813" y="-81823"/>
            <a:ext cx="1085850" cy="1085850"/>
          </a:xfrm>
          <a:prstGeom prst="rect">
            <a:avLst/>
          </a:prstGeom>
        </p:spPr>
      </p:pic>
      <p:sp>
        <p:nvSpPr>
          <p:cNvPr id="4" name="TextBox 3"/>
          <p:cNvSpPr txBox="1"/>
          <p:nvPr/>
        </p:nvSpPr>
        <p:spPr>
          <a:xfrm>
            <a:off x="7635834" y="825700"/>
            <a:ext cx="3904346" cy="656590"/>
          </a:xfrm>
          <a:prstGeom prst="rect">
            <a:avLst/>
          </a:prstGeom>
          <a:noFill/>
          <a:ln w="28575">
            <a:solidFill>
              <a:srgbClr val="95519E"/>
            </a:solidFill>
          </a:ln>
        </p:spPr>
        <p:txBody>
          <a:bodyPr wrap="square" rtlCol="0">
            <a:spAutoFit/>
          </a:bodyPr>
          <a:lstStyle/>
          <a:p>
            <a:pPr>
              <a:lnSpc>
                <a:spcPts val="2200"/>
              </a:lnSpc>
            </a:pPr>
            <a:r>
              <a:rPr lang="en-GB" sz="1600" dirty="0" smtClean="0">
                <a:latin typeface="Lato Light" panose="020F0502020204030203" pitchFamily="34" charset="0"/>
                <a:ea typeface="Lato Light" panose="020F0502020204030203" pitchFamily="34" charset="0"/>
                <a:cs typeface="Lato Light" panose="020F0502020204030203" pitchFamily="34" charset="0"/>
              </a:rPr>
              <a:t>Mental health means being happy all the time. </a:t>
            </a:r>
            <a:endParaRPr lang="en-GB" sz="16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 name="TextBox 10"/>
          <p:cNvSpPr txBox="1"/>
          <p:nvPr/>
        </p:nvSpPr>
        <p:spPr>
          <a:xfrm>
            <a:off x="7635834" y="1574833"/>
            <a:ext cx="3904346" cy="1220847"/>
          </a:xfrm>
          <a:prstGeom prst="rect">
            <a:avLst/>
          </a:prstGeom>
          <a:noFill/>
          <a:ln w="28575">
            <a:solidFill>
              <a:srgbClr val="95519E"/>
            </a:solidFill>
          </a:ln>
        </p:spPr>
        <p:txBody>
          <a:bodyPr wrap="square" rtlCol="0">
            <a:spAutoFit/>
          </a:bodyPr>
          <a:lstStyle/>
          <a:p>
            <a:pPr>
              <a:lnSpc>
                <a:spcPts val="2200"/>
              </a:lnSpc>
            </a:pPr>
            <a:r>
              <a:rPr lang="en-GB" sz="1600" dirty="0" smtClean="0">
                <a:latin typeface="Lato Light" panose="020F0502020204030203" pitchFamily="34" charset="0"/>
                <a:ea typeface="Lato Light" panose="020F0502020204030203" pitchFamily="34" charset="0"/>
                <a:cs typeface="Lato Light" panose="020F0502020204030203" pitchFamily="34" charset="0"/>
              </a:rPr>
              <a:t>Mental health is about feelings and emotions; knowing how to take care of ourselves so that we can cope with things that happen to us. </a:t>
            </a:r>
            <a:endParaRPr lang="en-GB" sz="16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p:cNvSpPr txBox="1"/>
          <p:nvPr/>
        </p:nvSpPr>
        <p:spPr>
          <a:xfrm>
            <a:off x="7635834" y="2888223"/>
            <a:ext cx="3904346" cy="938719"/>
          </a:xfrm>
          <a:prstGeom prst="rect">
            <a:avLst/>
          </a:prstGeom>
          <a:noFill/>
          <a:ln w="28575">
            <a:solidFill>
              <a:srgbClr val="95519E"/>
            </a:solidFill>
          </a:ln>
        </p:spPr>
        <p:txBody>
          <a:bodyPr wrap="square" rtlCol="0">
            <a:spAutoFit/>
          </a:bodyPr>
          <a:lstStyle/>
          <a:p>
            <a:pPr>
              <a:lnSpc>
                <a:spcPts val="2200"/>
              </a:lnSpc>
            </a:pPr>
            <a:r>
              <a:rPr lang="en-GB" sz="1600" dirty="0" smtClean="0">
                <a:latin typeface="Lato Light" panose="020F0502020204030203" pitchFamily="34" charset="0"/>
                <a:ea typeface="Lato Light" panose="020F0502020204030203" pitchFamily="34" charset="0"/>
                <a:cs typeface="Lato Light" panose="020F0502020204030203" pitchFamily="34" charset="0"/>
              </a:rPr>
              <a:t>Mental health means there is something wrong with a person and they might behave in a strange way.</a:t>
            </a:r>
            <a:endParaRPr lang="en-GB" sz="16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 name="TextBox 13"/>
          <p:cNvSpPr txBox="1"/>
          <p:nvPr/>
        </p:nvSpPr>
        <p:spPr>
          <a:xfrm>
            <a:off x="7635834" y="3919485"/>
            <a:ext cx="3904346" cy="656590"/>
          </a:xfrm>
          <a:prstGeom prst="rect">
            <a:avLst/>
          </a:prstGeom>
          <a:noFill/>
          <a:ln w="28575">
            <a:solidFill>
              <a:srgbClr val="95519E"/>
            </a:solidFill>
          </a:ln>
        </p:spPr>
        <p:txBody>
          <a:bodyPr wrap="square" rtlCol="0">
            <a:spAutoFit/>
          </a:bodyPr>
          <a:lstStyle/>
          <a:p>
            <a:pPr>
              <a:lnSpc>
                <a:spcPts val="2200"/>
              </a:lnSpc>
            </a:pPr>
            <a:r>
              <a:rPr lang="en-GB" sz="1600" dirty="0" smtClean="0">
                <a:latin typeface="Lato Light" panose="020F0502020204030203" pitchFamily="34" charset="0"/>
                <a:ea typeface="Lato Light" panose="020F0502020204030203" pitchFamily="34" charset="0"/>
                <a:cs typeface="Lato Light" panose="020F0502020204030203" pitchFamily="34" charset="0"/>
              </a:rPr>
              <a:t>Mental health means that you often feel worried, anxious or depressed.</a:t>
            </a:r>
            <a:endParaRPr lang="en-GB" sz="16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5" name="TextBox 14"/>
          <p:cNvSpPr txBox="1"/>
          <p:nvPr/>
        </p:nvSpPr>
        <p:spPr>
          <a:xfrm>
            <a:off x="7635834" y="4668619"/>
            <a:ext cx="3904346" cy="1220847"/>
          </a:xfrm>
          <a:prstGeom prst="rect">
            <a:avLst/>
          </a:prstGeom>
          <a:noFill/>
          <a:ln w="28575">
            <a:solidFill>
              <a:srgbClr val="95519E"/>
            </a:solidFill>
          </a:ln>
        </p:spPr>
        <p:txBody>
          <a:bodyPr wrap="square" rtlCol="0">
            <a:spAutoFit/>
          </a:bodyPr>
          <a:lstStyle/>
          <a:p>
            <a:pPr>
              <a:lnSpc>
                <a:spcPts val="2200"/>
              </a:lnSpc>
            </a:pPr>
            <a:r>
              <a:rPr lang="en-GB" sz="1600" dirty="0" smtClean="0">
                <a:latin typeface="Lato Light" panose="020F0502020204030203" pitchFamily="34" charset="0"/>
                <a:ea typeface="Lato Light" panose="020F0502020204030203" pitchFamily="34" charset="0"/>
                <a:cs typeface="Lato Light" panose="020F0502020204030203" pitchFamily="34" charset="0"/>
              </a:rPr>
              <a:t>Mental health is a bit like a continuum – people can move along it and feel better or worse at different times, just like with  physical health. </a:t>
            </a:r>
            <a:endParaRPr lang="en-GB" sz="16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47353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0" y="6481290"/>
            <a:ext cx="12192000" cy="365125"/>
          </a:xfrm>
        </p:spPr>
        <p:txBody>
          <a:bodyPr/>
          <a:lstStyle/>
          <a:p>
            <a:r>
              <a:rPr lang="en-GB" sz="1050" dirty="0" smtClean="0"/>
              <a:t>© PSHE Association 2020   </a:t>
            </a:r>
            <a:endParaRPr lang="en-GB" sz="1050"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6</a:t>
            </a:fld>
            <a:endParaRPr lang="en-GB" dirty="0"/>
          </a:p>
        </p:txBody>
      </p:sp>
      <p:sp>
        <p:nvSpPr>
          <p:cNvPr id="4" name="TextBox 3"/>
          <p:cNvSpPr txBox="1"/>
          <p:nvPr/>
        </p:nvSpPr>
        <p:spPr>
          <a:xfrm>
            <a:off x="390501" y="471758"/>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Mental health definitions</a:t>
            </a:r>
            <a:endParaRPr lang="en-GB" sz="4400" b="1" dirty="0">
              <a:solidFill>
                <a:srgbClr val="95519E"/>
              </a:solidFill>
              <a:latin typeface="League Spartan" panose="00000800000000000000" pitchFamily="50" charset="0"/>
            </a:endParaRPr>
          </a:p>
        </p:txBody>
      </p:sp>
      <p:sp>
        <p:nvSpPr>
          <p:cNvPr id="5" name="TextBox 4"/>
          <p:cNvSpPr txBox="1"/>
          <p:nvPr/>
        </p:nvSpPr>
        <p:spPr>
          <a:xfrm>
            <a:off x="673100" y="1334210"/>
            <a:ext cx="10609383" cy="954107"/>
          </a:xfrm>
          <a:prstGeom prst="rect">
            <a:avLst/>
          </a:prstGeom>
          <a:noFill/>
        </p:spPr>
        <p:txBody>
          <a:bodyPr wrap="square" rtlCol="0">
            <a:spAutoFit/>
          </a:bodyPr>
          <a:lstStyle/>
          <a:p>
            <a:r>
              <a:rPr lang="en-GB" sz="2800" dirty="0" smtClean="0">
                <a:latin typeface="Lato" panose="020B0604020202020204" charset="0"/>
                <a:ea typeface="Lato" panose="020B0604020202020204" charset="0"/>
                <a:cs typeface="Lato" panose="020B0604020202020204" charset="0"/>
              </a:rPr>
              <a:t>There are different definitions of mental health but most agree that it is about our thoughts and feelings, and how we behave.</a:t>
            </a:r>
            <a:endParaRPr lang="en-GB" sz="2800" dirty="0">
              <a:latin typeface="Lato" panose="020B0604020202020204" charset="0"/>
              <a:ea typeface="Lato" panose="020B0604020202020204" charset="0"/>
              <a:cs typeface="Lato" panose="020B0604020202020204" charset="0"/>
            </a:endParaRPr>
          </a:p>
        </p:txBody>
      </p:sp>
      <p:sp>
        <p:nvSpPr>
          <p:cNvPr id="7" name="Rectangle 6"/>
          <p:cNvSpPr/>
          <p:nvPr/>
        </p:nvSpPr>
        <p:spPr>
          <a:xfrm>
            <a:off x="673100" y="2611738"/>
            <a:ext cx="10744200" cy="2431435"/>
          </a:xfrm>
          <a:prstGeom prst="rect">
            <a:avLst/>
          </a:prstGeom>
        </p:spPr>
        <p:txBody>
          <a:bodyPr wrap="square">
            <a:spAutoFit/>
          </a:bodyPr>
          <a:lstStyle/>
          <a:p>
            <a:r>
              <a:rPr lang="en-US" sz="2800" b="1" dirty="0">
                <a:latin typeface="Lato" panose="020B0604020202020204" charset="0"/>
                <a:ea typeface="Lato" panose="020B0604020202020204" charset="0"/>
                <a:cs typeface="Lato" panose="020B0604020202020204" charset="0"/>
              </a:rPr>
              <a:t>The World Health Organisation </a:t>
            </a:r>
            <a:r>
              <a:rPr lang="en-US" sz="2800" dirty="0">
                <a:latin typeface="Lato" panose="020B0604020202020204" charset="0"/>
                <a:ea typeface="Lato" panose="020B0604020202020204" charset="0"/>
                <a:cs typeface="Lato" panose="020B0604020202020204" charset="0"/>
              </a:rPr>
              <a:t>describes mental health </a:t>
            </a:r>
            <a:r>
              <a:rPr lang="en-US" sz="2800" dirty="0" smtClean="0">
                <a:latin typeface="Lato" panose="020B0604020202020204" charset="0"/>
                <a:ea typeface="Lato" panose="020B0604020202020204" charset="0"/>
                <a:cs typeface="Lato" panose="020B0604020202020204" charset="0"/>
              </a:rPr>
              <a:t>as:</a:t>
            </a:r>
          </a:p>
          <a:p>
            <a:endParaRPr lang="en-US" sz="800" dirty="0">
              <a:latin typeface="Lato" panose="020B0604020202020204" charset="0"/>
              <a:ea typeface="Lato" panose="020B0604020202020204" charset="0"/>
              <a:cs typeface="Lato" panose="020B0604020202020204" charset="0"/>
            </a:endParaRPr>
          </a:p>
          <a:p>
            <a:r>
              <a:rPr lang="en-US" sz="2800" i="1" dirty="0">
                <a:latin typeface="Lato Light" panose="020F0502020204030203" pitchFamily="34" charset="0"/>
                <a:ea typeface="Lato Light" panose="020F0502020204030203" pitchFamily="34" charset="0"/>
                <a:cs typeface="Lato Light" panose="020F0502020204030203" pitchFamily="34" charset="0"/>
              </a:rPr>
              <a:t>‘A state of </a:t>
            </a:r>
            <a:r>
              <a:rPr lang="en-US" sz="2800" i="1" dirty="0" smtClean="0">
                <a:latin typeface="Lato Light" panose="020F0502020204030203" pitchFamily="34" charset="0"/>
                <a:ea typeface="Lato Light" panose="020F0502020204030203" pitchFamily="34" charset="0"/>
                <a:cs typeface="Lato Light" panose="020F0502020204030203" pitchFamily="34" charset="0"/>
              </a:rPr>
              <a:t>wellbeing </a:t>
            </a:r>
            <a:r>
              <a:rPr lang="en-US" sz="2800" i="1" dirty="0">
                <a:latin typeface="Lato Light" panose="020F0502020204030203" pitchFamily="34" charset="0"/>
                <a:ea typeface="Lato Light" panose="020F0502020204030203" pitchFamily="34" charset="0"/>
                <a:cs typeface="Lato Light" panose="020F0502020204030203" pitchFamily="34" charset="0"/>
              </a:rPr>
              <a:t>in which every individual realises </a:t>
            </a:r>
            <a:r>
              <a:rPr lang="en-US" sz="2800" i="1" dirty="0" smtClean="0">
                <a:latin typeface="Lato Light" panose="020F0502020204030203" pitchFamily="34" charset="0"/>
                <a:ea typeface="Lato Light" panose="020F0502020204030203" pitchFamily="34" charset="0"/>
                <a:cs typeface="Lato Light" panose="020F0502020204030203" pitchFamily="34" charset="0"/>
              </a:rPr>
              <a:t>his </a:t>
            </a:r>
            <a:r>
              <a:rPr lang="en-US" sz="2800" i="1" dirty="0">
                <a:latin typeface="Lato Light" panose="020F0502020204030203" pitchFamily="34" charset="0"/>
                <a:ea typeface="Lato Light" panose="020F0502020204030203" pitchFamily="34" charset="0"/>
                <a:cs typeface="Lato Light" panose="020F0502020204030203" pitchFamily="34" charset="0"/>
              </a:rPr>
              <a:t>or her own potential, can cope with the normal stresses of life, can work productively and fruitfully, and is able to make a contribution to her or his community.’</a:t>
            </a:r>
          </a:p>
        </p:txBody>
      </p:sp>
      <p:sp>
        <p:nvSpPr>
          <p:cNvPr id="8" name="Rectangle 7"/>
          <p:cNvSpPr/>
          <p:nvPr/>
        </p:nvSpPr>
        <p:spPr>
          <a:xfrm>
            <a:off x="673100" y="5203762"/>
            <a:ext cx="9398000" cy="1138773"/>
          </a:xfrm>
          <a:prstGeom prst="rect">
            <a:avLst/>
          </a:prstGeom>
        </p:spPr>
        <p:txBody>
          <a:bodyPr wrap="square">
            <a:spAutoFit/>
          </a:bodyPr>
          <a:lstStyle/>
          <a:p>
            <a:r>
              <a:rPr lang="en-US" sz="2800" b="1" dirty="0" smtClean="0">
                <a:latin typeface="Lato" panose="020B0604020202020204" charset="0"/>
                <a:ea typeface="Lato" panose="020B0604020202020204" charset="0"/>
                <a:cs typeface="Lato" panose="020B0604020202020204" charset="0"/>
              </a:rPr>
              <a:t>NHS </a:t>
            </a:r>
            <a:r>
              <a:rPr lang="en-US" sz="2800" b="1" dirty="0">
                <a:latin typeface="Lato" panose="020B0604020202020204" charset="0"/>
                <a:ea typeface="Lato" panose="020B0604020202020204" charset="0"/>
                <a:cs typeface="Lato" panose="020B0604020202020204" charset="0"/>
              </a:rPr>
              <a:t>England </a:t>
            </a:r>
            <a:r>
              <a:rPr lang="en-US" sz="2800" dirty="0" smtClean="0">
                <a:latin typeface="Lato" panose="020B0604020202020204" charset="0"/>
                <a:ea typeface="Lato" panose="020B0604020202020204" charset="0"/>
                <a:cs typeface="Lato" panose="020B0604020202020204" charset="0"/>
              </a:rPr>
              <a:t>describes mental health as:</a:t>
            </a:r>
          </a:p>
          <a:p>
            <a:endParaRPr lang="en-US" sz="1100" dirty="0">
              <a:latin typeface="Lato" panose="020B0604020202020204" charset="0"/>
              <a:ea typeface="Lato" panose="020B0604020202020204" charset="0"/>
              <a:cs typeface="Lato" panose="020B0604020202020204" charset="0"/>
            </a:endParaRPr>
          </a:p>
          <a:p>
            <a:r>
              <a:rPr lang="en-US" sz="2800" i="1" dirty="0">
                <a:latin typeface="Lato Light" panose="020F0502020204030203" pitchFamily="34" charset="0"/>
                <a:ea typeface="Lato Light" panose="020F0502020204030203" pitchFamily="34" charset="0"/>
                <a:cs typeface="Lato Light" panose="020F0502020204030203" pitchFamily="34" charset="0"/>
              </a:rPr>
              <a:t>‘How we think, feel and behave’.</a:t>
            </a:r>
          </a:p>
        </p:txBody>
      </p:sp>
    </p:spTree>
    <p:extLst>
      <p:ext uri="{BB962C8B-B14F-4D97-AF65-F5344CB8AC3E}">
        <p14:creationId xmlns:p14="http://schemas.microsoft.com/office/powerpoint/2010/main" val="629837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0644" y="448813"/>
            <a:ext cx="10583574"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Thinking about mental health</a:t>
            </a:r>
            <a:endParaRPr lang="en-GB" sz="4400" b="1" dirty="0">
              <a:solidFill>
                <a:srgbClr val="95519E"/>
              </a:solidFill>
              <a:latin typeface="League Spartan" panose="00000800000000000000" pitchFamily="50" charset="0"/>
            </a:endParaRPr>
          </a:p>
        </p:txBody>
      </p:sp>
      <p:sp>
        <p:nvSpPr>
          <p:cNvPr id="19" name="Footer Placeholder 18"/>
          <p:cNvSpPr>
            <a:spLocks noGrp="1"/>
          </p:cNvSpPr>
          <p:nvPr>
            <p:ph type="ftr" sz="quarter" idx="11"/>
          </p:nvPr>
        </p:nvSpPr>
        <p:spPr>
          <a:xfrm>
            <a:off x="0" y="6355382"/>
            <a:ext cx="12192000" cy="365125"/>
          </a:xfrm>
        </p:spPr>
        <p:txBody>
          <a:bodyPr/>
          <a:lstStyle/>
          <a:p>
            <a:r>
              <a:rPr lang="en-GB" sz="1050" dirty="0" smtClean="0"/>
              <a:t>© PSHE Association 2020 </a:t>
            </a:r>
            <a:r>
              <a:rPr lang="en-GB" dirty="0" smtClean="0"/>
              <a:t>	 </a:t>
            </a:r>
            <a:endParaRPr lang="en-GB" dirty="0"/>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7</a:t>
            </a:fld>
            <a:endParaRPr lang="en-GB" dirty="0"/>
          </a:p>
        </p:txBody>
      </p:sp>
      <p:sp>
        <p:nvSpPr>
          <p:cNvPr id="2" name="TextBox 1"/>
          <p:cNvSpPr txBox="1"/>
          <p:nvPr/>
        </p:nvSpPr>
        <p:spPr>
          <a:xfrm>
            <a:off x="860016" y="1398753"/>
            <a:ext cx="8039123" cy="4893647"/>
          </a:xfrm>
          <a:prstGeom prst="rect">
            <a:avLst/>
          </a:prstGeom>
          <a:noFill/>
        </p:spPr>
        <p:txBody>
          <a:bodyPr wrap="square" rtlCol="0">
            <a:spAutoFit/>
          </a:bodyPr>
          <a:lstStyle/>
          <a:p>
            <a:r>
              <a:rPr lang="en-GB" sz="2800" dirty="0" smtClean="0">
                <a:latin typeface="Lato" panose="020B0604020202020204" charset="0"/>
                <a:ea typeface="Lato" panose="020B0604020202020204" charset="0"/>
                <a:cs typeface="Lato" panose="020B0604020202020204" charset="0"/>
              </a:rPr>
              <a:t>Mental health can be thought of as a scale that can move up or down, a bit like a thermometer.</a:t>
            </a:r>
          </a:p>
          <a:p>
            <a:endParaRPr lang="en-GB" dirty="0">
              <a:latin typeface="Lato" panose="020B0604020202020204" charset="0"/>
              <a:ea typeface="Lato" panose="020B0604020202020204" charset="0"/>
              <a:cs typeface="Lato" panose="020B0604020202020204" charset="0"/>
            </a:endParaRPr>
          </a:p>
          <a:p>
            <a:r>
              <a:rPr lang="en-GB" sz="2800" dirty="0" smtClean="0">
                <a:latin typeface="Lato" panose="020B0604020202020204" charset="0"/>
                <a:ea typeface="Lato" panose="020B0604020202020204" charset="0"/>
                <a:cs typeface="Lato" panose="020B0604020202020204" charset="0"/>
              </a:rPr>
              <a:t>We can move along the scale at any time, between being healthy or unwell.</a:t>
            </a:r>
          </a:p>
          <a:p>
            <a:endParaRPr lang="en-GB" dirty="0">
              <a:latin typeface="Lato" panose="020B0604020202020204" charset="0"/>
              <a:ea typeface="Lato" panose="020B0604020202020204" charset="0"/>
              <a:cs typeface="Lato" panose="020B0604020202020204" charset="0"/>
            </a:endParaRPr>
          </a:p>
          <a:p>
            <a:r>
              <a:rPr lang="en-GB" sz="2800" dirty="0" smtClean="0">
                <a:latin typeface="Lato" panose="020B0604020202020204" charset="0"/>
                <a:ea typeface="Lato" panose="020B0604020202020204" charset="0"/>
                <a:cs typeface="Lato" panose="020B0604020202020204" charset="0"/>
              </a:rPr>
              <a:t>There are things we can do to help us stay healthy. </a:t>
            </a:r>
          </a:p>
          <a:p>
            <a:endParaRPr lang="en-GB" dirty="0">
              <a:latin typeface="Lato" panose="020B0604020202020204" charset="0"/>
              <a:ea typeface="Lato" panose="020B0604020202020204" charset="0"/>
              <a:cs typeface="Lato" panose="020B0604020202020204" charset="0"/>
            </a:endParaRPr>
          </a:p>
          <a:p>
            <a:r>
              <a:rPr lang="en-GB" sz="2800" dirty="0" smtClean="0">
                <a:latin typeface="Lato" panose="020B0604020202020204" charset="0"/>
                <a:ea typeface="Lato" panose="020B0604020202020204" charset="0"/>
                <a:cs typeface="Lato" panose="020B0604020202020204" charset="0"/>
              </a:rPr>
              <a:t>There are things that can be put in </a:t>
            </a:r>
            <a:r>
              <a:rPr lang="en-GB" sz="2800" dirty="0">
                <a:latin typeface="Lato" panose="020B0604020202020204" charset="0"/>
                <a:ea typeface="Lato" panose="020B0604020202020204" charset="0"/>
                <a:cs typeface="Lato" panose="020B0604020202020204" charset="0"/>
              </a:rPr>
              <a:t>place </a:t>
            </a:r>
            <a:r>
              <a:rPr lang="en-GB" sz="2800" dirty="0" smtClean="0">
                <a:latin typeface="Lato" panose="020B0604020202020204" charset="0"/>
                <a:ea typeface="Lato" panose="020B0604020202020204" charset="0"/>
                <a:cs typeface="Lato" panose="020B0604020202020204" charset="0"/>
              </a:rPr>
              <a:t>if someone is not </a:t>
            </a:r>
            <a:r>
              <a:rPr lang="en-GB" sz="2800" dirty="0">
                <a:latin typeface="Lato" panose="020B0604020202020204" charset="0"/>
                <a:ea typeface="Lato" panose="020B0604020202020204" charset="0"/>
                <a:cs typeface="Lato" panose="020B0604020202020204" charset="0"/>
              </a:rPr>
              <a:t>feeling so </a:t>
            </a:r>
            <a:r>
              <a:rPr lang="en-GB" sz="2800" dirty="0" smtClean="0">
                <a:latin typeface="Lato" panose="020B0604020202020204" charset="0"/>
                <a:ea typeface="Lato" panose="020B0604020202020204" charset="0"/>
                <a:cs typeface="Lato" panose="020B0604020202020204" charset="0"/>
              </a:rPr>
              <a:t>good, is struggling or unwell.</a:t>
            </a:r>
            <a:endParaRPr lang="en-GB" sz="2800" dirty="0">
              <a:latin typeface="Lato" panose="020B0604020202020204" charset="0"/>
              <a:ea typeface="Lato" panose="020B0604020202020204" charset="0"/>
              <a:cs typeface="Lato" panose="020B0604020202020204" charset="0"/>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92840" y="380652"/>
            <a:ext cx="1975945" cy="6157292"/>
          </a:xfrm>
          <a:prstGeom prst="rect">
            <a:avLst/>
          </a:prstGeom>
        </p:spPr>
      </p:pic>
    </p:spTree>
    <p:extLst>
      <p:ext uri="{BB962C8B-B14F-4D97-AF65-F5344CB8AC3E}">
        <p14:creationId xmlns:p14="http://schemas.microsoft.com/office/powerpoint/2010/main" val="864272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91" y="375215"/>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Activities for health</a:t>
            </a:r>
            <a:endParaRPr lang="en-GB" sz="4400" b="1" dirty="0">
              <a:solidFill>
                <a:srgbClr val="95519E"/>
              </a:solidFill>
              <a:latin typeface="League Spartan" panose="00000800000000000000" pitchFamily="50" charset="0"/>
            </a:endParaRPr>
          </a:p>
        </p:txBody>
      </p:sp>
      <p:sp>
        <p:nvSpPr>
          <p:cNvPr id="8" name="TextBox 7"/>
          <p:cNvSpPr txBox="1"/>
          <p:nvPr/>
        </p:nvSpPr>
        <p:spPr>
          <a:xfrm>
            <a:off x="5232400" y="1398416"/>
            <a:ext cx="6197600" cy="3970318"/>
          </a:xfrm>
          <a:prstGeom prst="rect">
            <a:avLst/>
          </a:prstGeom>
          <a:noFill/>
        </p:spPr>
        <p:txBody>
          <a:bodyPr wrap="square" rtlCol="0">
            <a:spAutoFit/>
          </a:bodyPr>
          <a:lstStyle/>
          <a:p>
            <a:r>
              <a:rPr lang="en-US" sz="2800" b="1" dirty="0" smtClean="0">
                <a:latin typeface="Lato" panose="020F0502020204030203" pitchFamily="34" charset="0"/>
                <a:ea typeface="Lato" panose="020F0502020204030203" pitchFamily="34" charset="0"/>
                <a:cs typeface="Lato" panose="020F0502020204030203" pitchFamily="34" charset="0"/>
              </a:rPr>
              <a:t>Organise the activities into 3 lists:</a:t>
            </a:r>
          </a:p>
          <a:p>
            <a:endParaRPr lang="en-US" sz="2800" dirty="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r>
              <a:rPr lang="en-US" sz="2800" dirty="0" smtClean="0">
                <a:latin typeface="Lato" panose="020F0502020204030203" pitchFamily="34" charset="0"/>
                <a:ea typeface="Lato" panose="020F0502020204030203" pitchFamily="34" charset="0"/>
                <a:cs typeface="Lato" panose="020F0502020204030203" pitchFamily="34" charset="0"/>
              </a:rPr>
              <a:t>Things that support mental health</a:t>
            </a:r>
          </a:p>
          <a:p>
            <a:pPr marL="514350" indent="-514350">
              <a:buFont typeface="+mj-lt"/>
              <a:buAutoNum type="arabicPeriod"/>
            </a:pPr>
            <a:endParaRPr lang="en-US" sz="2800" dirty="0" smtClean="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r>
              <a:rPr lang="en-US" sz="2800" dirty="0" smtClean="0">
                <a:latin typeface="Lato" panose="020F0502020204030203" pitchFamily="34" charset="0"/>
                <a:ea typeface="Lato" panose="020F0502020204030203" pitchFamily="34" charset="0"/>
                <a:cs typeface="Lato" panose="020F0502020204030203" pitchFamily="34" charset="0"/>
              </a:rPr>
              <a:t>Things that support physical health </a:t>
            </a:r>
          </a:p>
          <a:p>
            <a:pPr marL="514350" indent="-514350">
              <a:buFont typeface="+mj-lt"/>
              <a:buAutoNum type="arabicPeriod"/>
            </a:pPr>
            <a:endParaRPr lang="en-US" sz="2800" dirty="0" smtClean="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r>
              <a:rPr lang="en-US" sz="2800" dirty="0" smtClean="0">
                <a:latin typeface="Lato" panose="020F0502020204030203" pitchFamily="34" charset="0"/>
                <a:ea typeface="Lato" panose="020F0502020204030203" pitchFamily="34" charset="0"/>
                <a:cs typeface="Lato" panose="020F0502020204030203" pitchFamily="34" charset="0"/>
              </a:rPr>
              <a:t>Things that support both mental and physical health </a:t>
            </a:r>
          </a:p>
          <a:p>
            <a:endParaRPr lang="en-US" sz="2800" dirty="0">
              <a:latin typeface="Lato" panose="020F0502020204030203" pitchFamily="34" charset="0"/>
              <a:ea typeface="Lato" panose="020F0502020204030203" pitchFamily="34" charset="0"/>
              <a:cs typeface="Lato" panose="020F0502020204030203" pitchFamily="34" charset="0"/>
            </a:endParaRPr>
          </a:p>
        </p:txBody>
      </p:sp>
      <p:sp>
        <p:nvSpPr>
          <p:cNvPr id="5" name="Footer Placeholder 4"/>
          <p:cNvSpPr>
            <a:spLocks noGrp="1"/>
          </p:cNvSpPr>
          <p:nvPr>
            <p:ph type="ftr" sz="quarter" idx="11"/>
          </p:nvPr>
        </p:nvSpPr>
        <p:spPr>
          <a:xfrm>
            <a:off x="0" y="6416534"/>
            <a:ext cx="12192000" cy="365125"/>
          </a:xfrm>
        </p:spPr>
        <p:txBody>
          <a:bodyPr/>
          <a:lstStyle/>
          <a:p>
            <a:r>
              <a:rPr lang="en-GB" sz="1050" dirty="0" smtClean="0"/>
              <a:t>© PSHE Association 2020</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8</a:t>
            </a:fld>
            <a:endParaRPr lang="en-GB" dirty="0"/>
          </a:p>
        </p:txBody>
      </p:sp>
      <p:pic>
        <p:nvPicPr>
          <p:cNvPr id="2056" name="Picture 8" descr="Watercolour, Watercolor, Art, Painting, Ink, Stai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3291" y="1512139"/>
            <a:ext cx="4119595" cy="23963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3291" y="4165558"/>
            <a:ext cx="4254222" cy="2185214"/>
          </a:xfrm>
          <a:prstGeom prst="rect">
            <a:avLst/>
          </a:prstGeom>
          <a:noFill/>
        </p:spPr>
        <p:txBody>
          <a:bodyPr wrap="square" rtlCol="0">
            <a:spAutoFit/>
          </a:bodyPr>
          <a:lstStyle/>
          <a:p>
            <a:pPr lvl="0"/>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Read the </a:t>
            </a:r>
            <a:r>
              <a:rPr lang="en-US" sz="2800" b="1" dirty="0" smtClean="0">
                <a:solidFill>
                  <a:prstClr val="black"/>
                </a:solidFill>
                <a:latin typeface="Lato" panose="020F0502020204030203" pitchFamily="34" charset="0"/>
                <a:ea typeface="Lato" panose="020F0502020204030203" pitchFamily="34" charset="0"/>
                <a:cs typeface="Lato" panose="020F0502020204030203" pitchFamily="34" charset="0"/>
              </a:rPr>
              <a:t>Activities </a:t>
            </a:r>
            <a:r>
              <a:rPr lang="en-US" sz="2800" b="1" dirty="0">
                <a:solidFill>
                  <a:prstClr val="black"/>
                </a:solidFill>
                <a:latin typeface="Lato" panose="020F0502020204030203" pitchFamily="34" charset="0"/>
                <a:ea typeface="Lato" panose="020F0502020204030203" pitchFamily="34" charset="0"/>
                <a:cs typeface="Lato" panose="020F0502020204030203" pitchFamily="34" charset="0"/>
              </a:rPr>
              <a:t>for health</a:t>
            </a:r>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 cards in your worksheet pack (</a:t>
            </a:r>
            <a:r>
              <a:rPr lang="en-US" sz="2800" b="1" dirty="0">
                <a:solidFill>
                  <a:prstClr val="black"/>
                </a:solidFill>
                <a:latin typeface="Lato" panose="020F0502020204030203" pitchFamily="34" charset="0"/>
                <a:ea typeface="Lato" panose="020F0502020204030203" pitchFamily="34" charset="0"/>
                <a:cs typeface="Lato" panose="020F0502020204030203" pitchFamily="34" charset="0"/>
              </a:rPr>
              <a:t>Resource </a:t>
            </a:r>
            <a:r>
              <a:rPr lang="en-US" sz="2800" b="1" dirty="0" smtClean="0">
                <a:solidFill>
                  <a:prstClr val="black"/>
                </a:solidFill>
                <a:latin typeface="Lato" panose="020F0502020204030203" pitchFamily="34" charset="0"/>
                <a:ea typeface="Lato" panose="020F0502020204030203" pitchFamily="34" charset="0"/>
                <a:cs typeface="Lato" panose="020F0502020204030203" pitchFamily="34" charset="0"/>
              </a:rPr>
              <a:t>1</a:t>
            </a:r>
            <a:r>
              <a:rPr lang="en-US" sz="2400" dirty="0" smtClean="0">
                <a:solidFill>
                  <a:prstClr val="black"/>
                </a:solidFill>
                <a:latin typeface="Lato" panose="020F0502020204030203" pitchFamily="34" charset="0"/>
                <a:ea typeface="Lato" panose="020F0502020204030203" pitchFamily="34" charset="0"/>
                <a:cs typeface="Lato" panose="020F0502020204030203" pitchFamily="34" charset="0"/>
              </a:rPr>
              <a:t>)</a:t>
            </a: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a:p>
            <a:pPr lvl="0"/>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39666" y="202344"/>
            <a:ext cx="635184" cy="635184"/>
          </a:xfrm>
          <a:prstGeom prst="rect">
            <a:avLst/>
          </a:prstGeom>
        </p:spPr>
      </p:pic>
    </p:spTree>
    <p:extLst>
      <p:ext uri="{BB962C8B-B14F-4D97-AF65-F5344CB8AC3E}">
        <p14:creationId xmlns:p14="http://schemas.microsoft.com/office/powerpoint/2010/main" val="2680614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91" y="375215"/>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Activities for health – some answers</a:t>
            </a:r>
            <a:endParaRPr lang="en-GB" sz="4400" b="1" dirty="0">
              <a:solidFill>
                <a:srgbClr val="95519E"/>
              </a:solidFill>
              <a:latin typeface="League Spartan" panose="00000800000000000000" pitchFamily="50" charset="0"/>
            </a:endParaRPr>
          </a:p>
        </p:txBody>
      </p:sp>
      <p:sp>
        <p:nvSpPr>
          <p:cNvPr id="8" name="TextBox 7"/>
          <p:cNvSpPr txBox="1"/>
          <p:nvPr/>
        </p:nvSpPr>
        <p:spPr>
          <a:xfrm>
            <a:off x="768350" y="1208041"/>
            <a:ext cx="10655300" cy="523220"/>
          </a:xfrm>
          <a:prstGeom prst="rect">
            <a:avLst/>
          </a:prstGeom>
          <a:noFill/>
        </p:spPr>
        <p:txBody>
          <a:bodyPr wrap="square" rtlCol="0">
            <a:spAutoFit/>
          </a:bodyPr>
          <a:lstStyle/>
          <a:p>
            <a:r>
              <a:rPr lang="en-US" sz="2800" dirty="0" smtClean="0">
                <a:latin typeface="Lato" panose="020F0502020204030203" pitchFamily="34" charset="0"/>
                <a:ea typeface="Lato" panose="020F0502020204030203" pitchFamily="34" charset="0"/>
                <a:cs typeface="Lato" panose="020F0502020204030203" pitchFamily="34" charset="0"/>
              </a:rPr>
              <a:t>Your list might look similar to this...</a:t>
            </a:r>
            <a:endParaRPr lang="en-US" sz="2000" i="1" dirty="0" smtClean="0">
              <a:latin typeface="Lato" panose="020F0502020204030203" pitchFamily="34" charset="0"/>
              <a:ea typeface="Lato" panose="020F0502020204030203" pitchFamily="34" charset="0"/>
              <a:cs typeface="Lato" panose="020F0502020204030203" pitchFamily="34" charset="0"/>
            </a:endParaRPr>
          </a:p>
        </p:txBody>
      </p:sp>
      <p:sp>
        <p:nvSpPr>
          <p:cNvPr id="5" name="Footer Placeholder 4"/>
          <p:cNvSpPr>
            <a:spLocks noGrp="1"/>
          </p:cNvSpPr>
          <p:nvPr>
            <p:ph type="ftr" sz="quarter" idx="11"/>
          </p:nvPr>
        </p:nvSpPr>
        <p:spPr>
          <a:xfrm>
            <a:off x="0" y="6416534"/>
            <a:ext cx="12192000" cy="365125"/>
          </a:xfrm>
        </p:spPr>
        <p:txBody>
          <a:bodyPr/>
          <a:lstStyle/>
          <a:p>
            <a:r>
              <a:rPr lang="en-GB" sz="1050" dirty="0" smtClean="0"/>
              <a:t>© PSHE Association 2020</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9</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4209535984"/>
              </p:ext>
            </p:extLst>
          </p:nvPr>
        </p:nvGraphicFramePr>
        <p:xfrm>
          <a:off x="819151" y="1970777"/>
          <a:ext cx="10604499" cy="4485640"/>
        </p:xfrm>
        <a:graphic>
          <a:graphicData uri="http://schemas.openxmlformats.org/drawingml/2006/table">
            <a:tbl>
              <a:tblPr firstRow="1" bandRow="1">
                <a:tableStyleId>{21E4AEA4-8DFA-4A89-87EB-49C32662AFE0}</a:tableStyleId>
              </a:tblPr>
              <a:tblGrid>
                <a:gridCol w="3534833">
                  <a:extLst>
                    <a:ext uri="{9D8B030D-6E8A-4147-A177-3AD203B41FA5}">
                      <a16:colId xmlns:a16="http://schemas.microsoft.com/office/drawing/2014/main" xmlns="" val="2322868312"/>
                    </a:ext>
                  </a:extLst>
                </a:gridCol>
                <a:gridCol w="3335867">
                  <a:extLst>
                    <a:ext uri="{9D8B030D-6E8A-4147-A177-3AD203B41FA5}">
                      <a16:colId xmlns:a16="http://schemas.microsoft.com/office/drawing/2014/main" xmlns="" val="83122411"/>
                    </a:ext>
                  </a:extLst>
                </a:gridCol>
                <a:gridCol w="3733799">
                  <a:extLst>
                    <a:ext uri="{9D8B030D-6E8A-4147-A177-3AD203B41FA5}">
                      <a16:colId xmlns:a16="http://schemas.microsoft.com/office/drawing/2014/main" xmlns="" val="1979761561"/>
                    </a:ext>
                  </a:extLst>
                </a:gridCol>
              </a:tblGrid>
              <a:tr h="310210">
                <a:tc>
                  <a:txBody>
                    <a:bodyPr/>
                    <a:lstStyle/>
                    <a:p>
                      <a:pPr algn="ctr"/>
                      <a:r>
                        <a:rPr kumimoji="0" lang="en-US" sz="24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mental health</a:t>
                      </a:r>
                      <a:endParaRPr lang="en-GB" sz="2400" u="none" dirty="0"/>
                    </a:p>
                  </a:txBody>
                  <a:tcPr/>
                </a:tc>
                <a:tc>
                  <a:txBody>
                    <a:bodyPr/>
                    <a:lstStyle/>
                    <a:p>
                      <a:pPr algn="ctr"/>
                      <a:r>
                        <a:rPr kumimoji="0" lang="en-US" sz="24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physical health </a:t>
                      </a:r>
                      <a:endParaRPr lang="en-GB" sz="2400" u="non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mental and physical health </a:t>
                      </a:r>
                    </a:p>
                  </a:txBody>
                  <a:tcPr/>
                </a:tc>
                <a:extLst>
                  <a:ext uri="{0D108BD9-81ED-4DB2-BD59-A6C34878D82A}">
                    <a16:rowId xmlns:a16="http://schemas.microsoft.com/office/drawing/2014/main" xmlns="" val="1086345764"/>
                  </a:ext>
                </a:extLst>
              </a:tr>
              <a:tr h="310210">
                <a:tc>
                  <a:txBody>
                    <a:bodyPr/>
                    <a:lstStyle/>
                    <a:p>
                      <a:pPr marL="342900" marR="0" indent="-342900" algn="l" defTabSz="914400" rtl="0" eaLnBrk="1" fontAlgn="auto" latinLnBrk="0" hangingPunct="1">
                        <a:lnSpc>
                          <a:spcPts val="3100"/>
                        </a:lnSpc>
                        <a:spcBef>
                          <a:spcPts val="0"/>
                        </a:spcBef>
                        <a:spcAft>
                          <a:spcPts val="0"/>
                        </a:spcAft>
                        <a:buClrTx/>
                        <a:buSzTx/>
                        <a:buFont typeface="Arial" panose="020B0604020202020204" pitchFamily="34" charset="0"/>
                        <a:buChar char="•"/>
                        <a:tabLst/>
                        <a:defRP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Chatting to friends</a:t>
                      </a:r>
                    </a:p>
                    <a:p>
                      <a:pPr marL="342900" marR="0" indent="-342900" algn="l" defTabSz="914400" rtl="0" eaLnBrk="1" fontAlgn="auto" latinLnBrk="0" hangingPunct="1">
                        <a:lnSpc>
                          <a:spcPts val="3100"/>
                        </a:lnSpc>
                        <a:spcBef>
                          <a:spcPts val="0"/>
                        </a:spcBef>
                        <a:spcAft>
                          <a:spcPts val="0"/>
                        </a:spcAft>
                        <a:buClrTx/>
                        <a:buSzTx/>
                        <a:buFont typeface="Arial" panose="020B0604020202020204" pitchFamily="34" charset="0"/>
                        <a:buChar char="•"/>
                        <a:tabLst/>
                        <a:defRP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Stroking a pet</a:t>
                      </a:r>
                    </a:p>
                    <a:p>
                      <a:pPr marL="342900" indent="-342900">
                        <a:lnSpc>
                          <a:spcPts val="3100"/>
                        </a:lnSpc>
                        <a:buFont typeface="Arial" panose="020B0604020202020204" pitchFamily="34" charset="0"/>
                        <a:buChar char="•"/>
                      </a:pPr>
                      <a:r>
                        <a:rPr lang="en-GB" sz="2000" dirty="0" smtClean="0">
                          <a:latin typeface="Lato Light" panose="020F0502020204030203" pitchFamily="34" charset="0"/>
                          <a:ea typeface="Lato Light" panose="020F0502020204030203" pitchFamily="34" charset="0"/>
                          <a:cs typeface="Lato Light" panose="020F0502020204030203" pitchFamily="34" charset="0"/>
                        </a:rPr>
                        <a:t>Drawing</a:t>
                      </a: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 </a:t>
                      </a:r>
                      <a:r>
                        <a:rPr lang="en-GB" sz="2000" dirty="0" smtClean="0">
                          <a:latin typeface="Lato Light" panose="020F0502020204030203" pitchFamily="34" charset="0"/>
                          <a:ea typeface="Lato Light" panose="020F0502020204030203" pitchFamily="34" charset="0"/>
                          <a:cs typeface="Lato Light" panose="020F0502020204030203" pitchFamily="34" charset="0"/>
                        </a:rPr>
                        <a:t>painting</a:t>
                      </a: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 music</a:t>
                      </a:r>
                      <a:endParaRPr lang="en-GB" sz="2000" dirty="0" smtClean="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ts val="3100"/>
                        </a:lnSpc>
                        <a:buFont typeface="Arial" panose="020B0604020202020204" pitchFamily="34" charset="0"/>
                        <a:buChar cha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Watching a funny film</a:t>
                      </a:r>
                    </a:p>
                    <a:p>
                      <a:pPr marL="342900" indent="-342900">
                        <a:lnSpc>
                          <a:spcPts val="3100"/>
                        </a:lnSpc>
                        <a:buFont typeface="Arial" panose="020B0604020202020204" pitchFamily="34" charset="0"/>
                        <a:buChar cha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Learning something new</a:t>
                      </a:r>
                    </a:p>
                    <a:p>
                      <a:pPr marL="342900" indent="-342900">
                        <a:lnSpc>
                          <a:spcPts val="3100"/>
                        </a:lnSpc>
                        <a:buFont typeface="Arial" panose="020B0604020202020204" pitchFamily="34" charset="0"/>
                        <a:buChar cha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Expressing your feelings</a:t>
                      </a:r>
                    </a:p>
                    <a:p>
                      <a:pPr marL="342900" indent="-342900">
                        <a:lnSpc>
                          <a:spcPts val="3100"/>
                        </a:lnSpc>
                        <a:buFont typeface="Arial" panose="020B0604020202020204" pitchFamily="34" charset="0"/>
                        <a:buChar cha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Offering to do a chore</a:t>
                      </a:r>
                    </a:p>
                    <a:p>
                      <a:pPr marL="342900" indent="-342900">
                        <a:lnSpc>
                          <a:spcPts val="3100"/>
                        </a:lnSpc>
                        <a:buFont typeface="Arial" panose="020B0604020202020204" pitchFamily="34" charset="0"/>
                        <a:buChar cha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Reading a good story</a:t>
                      </a:r>
                    </a:p>
                    <a:p>
                      <a:pPr marL="342900" indent="-342900">
                        <a:lnSpc>
                          <a:spcPts val="3100"/>
                        </a:lnSpc>
                        <a:buFont typeface="Arial" panose="020B0604020202020204" pitchFamily="34" charset="0"/>
                        <a:buChar cha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Playing games </a:t>
                      </a:r>
                    </a:p>
                    <a:p>
                      <a:pPr marL="342900" indent="-342900">
                        <a:lnSpc>
                          <a:spcPts val="3100"/>
                        </a:lnSpc>
                        <a:buFont typeface="Arial" panose="020B0604020202020204" pitchFamily="34" charset="0"/>
                        <a:buChar cha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Thinking of happy times</a:t>
                      </a:r>
                    </a:p>
                  </a:txBody>
                  <a:tcPr/>
                </a:tc>
                <a:tc>
                  <a:txBody>
                    <a:bodyPr/>
                    <a:lstStyle/>
                    <a:p>
                      <a:pPr>
                        <a:lnSpc>
                          <a:spcPts val="3100"/>
                        </a:lnSpc>
                      </a:pPr>
                      <a:endParaRPr lang="en-GB" sz="2400" dirty="0" smtClean="0"/>
                    </a:p>
                    <a:p>
                      <a:pPr>
                        <a:lnSpc>
                          <a:spcPts val="3100"/>
                        </a:lnSpc>
                      </a:pPr>
                      <a:endParaRPr lang="en-GB" sz="2400" dirty="0" smtClean="0"/>
                    </a:p>
                    <a:p>
                      <a:pPr>
                        <a:lnSpc>
                          <a:spcPts val="3100"/>
                        </a:lnSpc>
                      </a:pPr>
                      <a:endParaRPr lang="en-GB" sz="2400" dirty="0"/>
                    </a:p>
                  </a:txBody>
                  <a:tcPr/>
                </a:tc>
                <a:tc>
                  <a:txBody>
                    <a:bodyPr/>
                    <a:lstStyle/>
                    <a:p>
                      <a:pPr marL="342900" indent="-342900" algn="l" defTabSz="914400" rtl="0" eaLnBrk="1" latinLnBrk="0" hangingPunct="1">
                        <a:lnSpc>
                          <a:spcPts val="3100"/>
                        </a:lnSpc>
                        <a:buFont typeface="Arial" panose="020B0604020202020204" pitchFamily="34" charset="0"/>
                        <a:buChar cha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Balanced diet</a:t>
                      </a:r>
                    </a:p>
                    <a:p>
                      <a:pPr marL="342900" marR="0" indent="-342900" algn="l" defTabSz="914400" rtl="0" eaLnBrk="1" fontAlgn="auto" latinLnBrk="0" hangingPunct="1">
                        <a:lnSpc>
                          <a:spcPts val="3100"/>
                        </a:lnSpc>
                        <a:spcBef>
                          <a:spcPts val="0"/>
                        </a:spcBef>
                        <a:spcAft>
                          <a:spcPts val="0"/>
                        </a:spcAft>
                        <a:buClrTx/>
                        <a:buSzTx/>
                        <a:buFont typeface="Arial" panose="020B0604020202020204" pitchFamily="34" charset="0"/>
                        <a:buChar char="•"/>
                        <a:tabLst/>
                        <a:defRP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Drinking water</a:t>
                      </a:r>
                    </a:p>
                    <a:p>
                      <a:pPr marL="342900" indent="-342900" algn="l" defTabSz="914400" rtl="0" eaLnBrk="1" latinLnBrk="0" hangingPunct="1">
                        <a:lnSpc>
                          <a:spcPts val="3100"/>
                        </a:lnSpc>
                        <a:buFont typeface="Arial" panose="020B0604020202020204" pitchFamily="34" charset="0"/>
                        <a:buChar cha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Keeping your body clean</a:t>
                      </a:r>
                    </a:p>
                    <a:p>
                      <a:pPr marL="342900" indent="-342900" algn="l" defTabSz="914400" rtl="0" eaLnBrk="1" latinLnBrk="0" hangingPunct="1">
                        <a:lnSpc>
                          <a:spcPts val="3100"/>
                        </a:lnSpc>
                        <a:buFont typeface="Arial" panose="020B0604020202020204" pitchFamily="34" charset="0"/>
                        <a:buChar cha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Rest, relax, quiet time</a:t>
                      </a:r>
                    </a:p>
                    <a:p>
                      <a:pPr marL="342900" indent="-342900" algn="l" defTabSz="914400" rtl="0" eaLnBrk="1" latinLnBrk="0" hangingPunct="1">
                        <a:lnSpc>
                          <a:spcPts val="3100"/>
                        </a:lnSpc>
                        <a:buFont typeface="Arial" panose="020B0604020202020204" pitchFamily="34" charset="0"/>
                        <a:buChar cha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Getting enough sleep</a:t>
                      </a:r>
                    </a:p>
                    <a:p>
                      <a:pPr marL="342900" indent="-342900" algn="l" defTabSz="914400" rtl="0" eaLnBrk="1" latinLnBrk="0" hangingPunct="1">
                        <a:lnSpc>
                          <a:spcPts val="3100"/>
                        </a:lnSpc>
                        <a:buFont typeface="Arial" panose="020B0604020202020204" pitchFamily="34" charset="0"/>
                        <a:buChar cha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Going for a walk</a:t>
                      </a:r>
                    </a:p>
                    <a:p>
                      <a:pPr marL="342900" indent="-342900" algn="l" defTabSz="914400" rtl="0" eaLnBrk="1" latinLnBrk="0" hangingPunct="1">
                        <a:lnSpc>
                          <a:spcPts val="3100"/>
                        </a:lnSpc>
                        <a:buFont typeface="Arial" panose="020B0604020202020204" pitchFamily="34" charset="0"/>
                        <a:buChar cha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Taking medicine</a:t>
                      </a:r>
                    </a:p>
                    <a:p>
                      <a:pPr marL="342900" indent="-342900" algn="l" defTabSz="914400" rtl="0" eaLnBrk="1" latinLnBrk="0" hangingPunct="1">
                        <a:lnSpc>
                          <a:spcPts val="3100"/>
                        </a:lnSpc>
                        <a:buFont typeface="Arial" panose="020B0604020202020204" pitchFamily="34" charset="0"/>
                        <a:buChar cha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Talking to a trusted adult</a:t>
                      </a:r>
                      <a:endParaRPr lang="en-GB" sz="2000" kern="1200" baseline="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xmlns="" val="785693580"/>
                  </a:ext>
                </a:extLst>
              </a:tr>
            </a:tbl>
          </a:graphicData>
        </a:graphic>
      </p:graphicFrame>
    </p:spTree>
    <p:extLst>
      <p:ext uri="{BB962C8B-B14F-4D97-AF65-F5344CB8AC3E}">
        <p14:creationId xmlns:p14="http://schemas.microsoft.com/office/powerpoint/2010/main" val="27476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4887</TotalTime>
  <Words>1351</Words>
  <Application>Microsoft Office PowerPoint</Application>
  <PresentationFormat>Custom</PresentationFormat>
  <Paragraphs>211</Paragraphs>
  <Slides>18</Slides>
  <Notes>16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Arial</vt:lpstr>
      <vt:lpstr>League Spartan</vt:lpstr>
      <vt:lpstr>Gill Sans MT</vt:lpstr>
      <vt:lpstr>Calibri</vt:lpstr>
      <vt:lpstr>Lato Light</vt:lpstr>
      <vt:lpstr>Lato</vt:lpstr>
      <vt:lpstr>Calibri Light</vt:lpstr>
      <vt:lpstr>Times New Roman</vt:lpstr>
      <vt:lpstr>Open Sans Extrabold</vt:lpstr>
      <vt:lpstr>Open Sans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Martin</dc:creator>
  <cp:lastModifiedBy>Rachel Everett</cp:lastModifiedBy>
  <cp:revision>350</cp:revision>
  <dcterms:created xsi:type="dcterms:W3CDTF">2018-11-29T11:01:12Z</dcterms:created>
  <dcterms:modified xsi:type="dcterms:W3CDTF">2020-04-29T14:07:47Z</dcterms:modified>
</cp:coreProperties>
</file>